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72" r:id="rId3"/>
    <p:sldId id="288" r:id="rId4"/>
    <p:sldId id="292" r:id="rId5"/>
    <p:sldId id="290" r:id="rId6"/>
    <p:sldId id="294" r:id="rId7"/>
    <p:sldId id="293" r:id="rId8"/>
    <p:sldId id="295" r:id="rId9"/>
    <p:sldId id="296" r:id="rId10"/>
    <p:sldId id="297" r:id="rId11"/>
    <p:sldId id="298" r:id="rId12"/>
    <p:sldId id="286" r:id="rId13"/>
    <p:sldId id="261" r:id="rId14"/>
    <p:sldId id="299" r:id="rId15"/>
    <p:sldId id="302" r:id="rId16"/>
    <p:sldId id="304" r:id="rId17"/>
    <p:sldId id="300" r:id="rId18"/>
    <p:sldId id="303" r:id="rId19"/>
    <p:sldId id="301" r:id="rId20"/>
    <p:sldId id="307" r:id="rId21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61" autoAdjust="0"/>
    <p:restoredTop sz="92525" autoAdjust="0"/>
  </p:normalViewPr>
  <p:slideViewPr>
    <p:cSldViewPr>
      <p:cViewPr varScale="1">
        <p:scale>
          <a:sx n="104" d="100"/>
          <a:sy n="104" d="100"/>
        </p:scale>
        <p:origin x="201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25259-3F09-4E08-ADA0-1F08EA9210AC}" type="datetimeFigureOut">
              <a:rPr lang="ko-KR" altLang="en-US" smtClean="0"/>
              <a:pPr/>
              <a:t>2019-08-06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0602F-5EB5-4E0F-9C27-E16478FDC4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6249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D29E4-A98E-43BD-A207-E0FDAE72207D}" type="datetimeFigureOut">
              <a:rPr lang="ko-KR" altLang="en-US" smtClean="0"/>
              <a:pPr/>
              <a:t>2019-08-06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E5C39-11AD-4F98-A3A7-54E8409665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6080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arete_minzee/220638057031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blog.naver.com/arete_minzee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>
                <a:effectLst/>
              </a:rPr>
              <a:t>초기 추천에 관한 문제는 정보검색 </a:t>
            </a:r>
            <a:r>
              <a:rPr lang="ko-KR" altLang="en-US" b="1" dirty="0" err="1">
                <a:effectLst/>
              </a:rPr>
              <a:t>데이터마이닝</a:t>
            </a:r>
            <a:r>
              <a:rPr lang="ko-KR" altLang="en-US" b="1" dirty="0">
                <a:effectLst/>
              </a:rPr>
              <a:t> 분야의 다양한 방법을 기반으로 다양한 추천 방법들이 제안되어왔으며 실제 추천시스템의 구현에 적용되어 연구되어져 왔습니다</a:t>
            </a:r>
            <a:endParaRPr lang="en-US" altLang="ko-KR" b="1" dirty="0">
              <a:effectLst/>
            </a:endParaRPr>
          </a:p>
          <a:p>
            <a:r>
              <a:rPr lang="ko-KR" altLang="en-US" b="1" dirty="0">
                <a:effectLst/>
              </a:rPr>
              <a:t>전통적인 추천시스템은 사용자의 선호정보를 가지고 이와 부합하는 콘텐츠를 추천하고자 했던 규칙기반이 주를 이루었으나 </a:t>
            </a:r>
            <a:r>
              <a:rPr lang="en-US" altLang="ko-KR" b="1" dirty="0">
                <a:effectLst/>
              </a:rPr>
              <a:t>1990</a:t>
            </a:r>
            <a:r>
              <a:rPr lang="ko-KR" altLang="en-US" b="1" dirty="0">
                <a:effectLst/>
              </a:rPr>
              <a:t>년대 이후의 연구 방향은 내용기반방법 및 협업여과 방법으로 구분되고 있습니다</a:t>
            </a:r>
            <a:r>
              <a:rPr lang="en-US" altLang="ko-KR" b="1" dirty="0">
                <a:effectLst/>
              </a:rPr>
              <a:t>.</a:t>
            </a:r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5C39-11AD-4F98-A3A7-54E8409665E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93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>
                <a:effectLst/>
              </a:rPr>
              <a:t>초기 추천에 관한 문제는 정보검색 </a:t>
            </a:r>
            <a:r>
              <a:rPr lang="ko-KR" altLang="en-US" b="1" dirty="0" err="1">
                <a:effectLst/>
              </a:rPr>
              <a:t>데이터마이닝</a:t>
            </a:r>
            <a:r>
              <a:rPr lang="ko-KR" altLang="en-US" b="1" dirty="0">
                <a:effectLst/>
              </a:rPr>
              <a:t> 분야의 다양한 방법을 기반으로 다양한 추천 방법들이 제안되어왔으며 실제 추천시스템의 구현에 적용되어 연구되어져 왔습니다</a:t>
            </a:r>
            <a:endParaRPr lang="en-US" altLang="ko-KR" b="1" dirty="0">
              <a:effectLst/>
            </a:endParaRPr>
          </a:p>
          <a:p>
            <a:r>
              <a:rPr lang="ko-KR" altLang="en-US" b="1" dirty="0">
                <a:effectLst/>
              </a:rPr>
              <a:t>전통적인 추천시스템은 사용자의 선호정보를 가지고 이와 부합하는 콘텐츠를 추천하고자 했던 규칙기반이 주를 이루었으나 </a:t>
            </a:r>
            <a:r>
              <a:rPr lang="en-US" altLang="ko-KR" b="1" dirty="0">
                <a:effectLst/>
              </a:rPr>
              <a:t>1990</a:t>
            </a:r>
            <a:r>
              <a:rPr lang="ko-KR" altLang="en-US" b="1" dirty="0">
                <a:effectLst/>
              </a:rPr>
              <a:t>년대 이후의 연구 방향은 내용기반방법 및 협업여과 방법으로 구분되고 있습니다</a:t>
            </a:r>
            <a:r>
              <a:rPr lang="en-US" altLang="ko-KR" b="1" dirty="0">
                <a:effectLst/>
              </a:rPr>
              <a:t>.</a:t>
            </a:r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5C39-11AD-4F98-A3A7-54E8409665EA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383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5C39-11AD-4F98-A3A7-54E8409665E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778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5C39-11AD-4F98-A3A7-54E8409665EA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873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선호도예측값은</a:t>
            </a:r>
            <a:r>
              <a:rPr lang="ko-KR" altLang="en-US" dirty="0"/>
              <a:t> 가중평균 을 이용하여 계산하여 </a:t>
            </a:r>
            <a:r>
              <a:rPr lang="en-US" altLang="ko-KR" dirty="0"/>
              <a:t>- </a:t>
            </a:r>
            <a:r>
              <a:rPr lang="ko-KR" altLang="en-US" dirty="0" err="1"/>
              <a:t>선호도예측값</a:t>
            </a:r>
            <a:r>
              <a:rPr lang="en-US" altLang="ko-KR" dirty="0"/>
              <a:t>= (</a:t>
            </a:r>
            <a:r>
              <a:rPr lang="ko-KR" altLang="en-US" dirty="0"/>
              <a:t>기본값*가중치</a:t>
            </a:r>
            <a:r>
              <a:rPr lang="en-US" altLang="ko-KR" dirty="0"/>
              <a:t>)</a:t>
            </a:r>
            <a:r>
              <a:rPr lang="ko-KR" altLang="en-US" dirty="0"/>
              <a:t>합</a:t>
            </a:r>
            <a:r>
              <a:rPr lang="en-US" altLang="ko-KR" dirty="0"/>
              <a:t>/ (</a:t>
            </a:r>
            <a:r>
              <a:rPr lang="ko-KR" altLang="en-US" dirty="0"/>
              <a:t>가중치</a:t>
            </a:r>
            <a:r>
              <a:rPr lang="en-US" altLang="ko-KR" dirty="0"/>
              <a:t>) </a:t>
            </a:r>
            <a:r>
              <a:rPr lang="ko-KR" altLang="en-US" dirty="0"/>
              <a:t>합 </a:t>
            </a:r>
            <a:r>
              <a:rPr lang="en-US" altLang="ko-KR" dirty="0"/>
              <a:t>= (</a:t>
            </a:r>
            <a:r>
              <a:rPr lang="ko-KR" altLang="en-US" dirty="0"/>
              <a:t>유사도*선호도</a:t>
            </a:r>
            <a:r>
              <a:rPr lang="en-US" altLang="ko-KR" dirty="0"/>
              <a:t>)</a:t>
            </a:r>
            <a:r>
              <a:rPr lang="ko-KR" altLang="en-US" dirty="0"/>
              <a:t>합 </a:t>
            </a:r>
            <a:r>
              <a:rPr lang="en-US" altLang="ko-KR" dirty="0"/>
              <a:t>/ (</a:t>
            </a:r>
            <a:r>
              <a:rPr lang="ko-KR" altLang="en-US" dirty="0"/>
              <a:t>유사도</a:t>
            </a:r>
            <a:r>
              <a:rPr lang="en-US" altLang="ko-KR" dirty="0"/>
              <a:t>)</a:t>
            </a:r>
            <a:r>
              <a:rPr lang="ko-KR" altLang="en-US" dirty="0"/>
              <a:t>합 이고</a:t>
            </a:r>
            <a:r>
              <a:rPr lang="en-US" altLang="ko-KR" dirty="0"/>
              <a:t>, - </a:t>
            </a:r>
            <a:r>
              <a:rPr lang="ko-KR" altLang="en-US" dirty="0"/>
              <a:t>유사도</a:t>
            </a:r>
            <a:r>
              <a:rPr lang="en-US" altLang="ko-KR" dirty="0"/>
              <a:t>,</a:t>
            </a:r>
            <a:r>
              <a:rPr lang="ko-KR" altLang="en-US" dirty="0"/>
              <a:t>선호도는 이미 계산되어 있는 값이며</a:t>
            </a:r>
            <a:r>
              <a:rPr lang="en-US" altLang="ko-KR" dirty="0"/>
              <a:t>, </a:t>
            </a:r>
            <a:r>
              <a:rPr lang="ko-KR" altLang="en-US" dirty="0"/>
              <a:t>선호도는 기본값</a:t>
            </a:r>
            <a:r>
              <a:rPr lang="en-US" altLang="ko-KR" dirty="0"/>
              <a:t>, </a:t>
            </a:r>
            <a:r>
              <a:rPr lang="ko-KR" altLang="en-US" dirty="0" err="1"/>
              <a:t>유사도는</a:t>
            </a:r>
            <a:r>
              <a:rPr lang="ko-KR" altLang="en-US" dirty="0"/>
              <a:t> 가중치이다</a:t>
            </a:r>
            <a:r>
              <a:rPr lang="en-US" altLang="ko-KR" dirty="0"/>
              <a:t>. - (</a:t>
            </a:r>
            <a:r>
              <a:rPr lang="ko-KR" altLang="en-US" dirty="0"/>
              <a:t>유사도</a:t>
            </a:r>
            <a:r>
              <a:rPr lang="en-US" altLang="ko-KR" dirty="0"/>
              <a:t>)</a:t>
            </a:r>
            <a:r>
              <a:rPr lang="ko-KR" altLang="en-US" dirty="0"/>
              <a:t>합으로 나누는 것은 정규화하는 것이다</a:t>
            </a:r>
            <a:r>
              <a:rPr lang="en-US" altLang="ko-KR" dirty="0"/>
              <a:t>. </a:t>
            </a:r>
            <a:r>
              <a:rPr lang="ko-KR" altLang="en-US" dirty="0"/>
              <a:t>위 표에서 </a:t>
            </a:r>
            <a:r>
              <a:rPr lang="en-US" altLang="ko-KR" dirty="0"/>
              <a:t>item1</a:t>
            </a:r>
            <a:r>
              <a:rPr lang="ko-KR" altLang="en-US" dirty="0"/>
              <a:t>의 </a:t>
            </a:r>
            <a:r>
              <a:rPr lang="ko-KR" altLang="en-US" dirty="0" err="1"/>
              <a:t>선호도예측값이</a:t>
            </a:r>
            <a:r>
              <a:rPr lang="ko-KR" altLang="en-US" dirty="0"/>
              <a:t> </a:t>
            </a:r>
            <a:r>
              <a:rPr lang="en-US" altLang="ko-KR" dirty="0"/>
              <a:t>item2,item3</a:t>
            </a:r>
            <a:r>
              <a:rPr lang="ko-KR" altLang="en-US" dirty="0"/>
              <a:t>보다 높으므로</a:t>
            </a:r>
            <a:r>
              <a:rPr lang="en-US" altLang="ko-KR" dirty="0"/>
              <a:t>, - </a:t>
            </a:r>
            <a:r>
              <a:rPr lang="ko-KR" altLang="en-US" dirty="0"/>
              <a:t>나에게 추천할 항목은 </a:t>
            </a:r>
            <a:r>
              <a:rPr lang="en-US" altLang="ko-KR" dirty="0"/>
              <a:t>item1</a:t>
            </a:r>
            <a:r>
              <a:rPr lang="ko-KR" altLang="en-US" dirty="0"/>
              <a:t>이다</a:t>
            </a:r>
            <a:r>
              <a:rPr lang="en-US" altLang="ko-KR" dirty="0"/>
              <a:t>. - </a:t>
            </a:r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ko-KR" altLang="en-US" dirty="0"/>
              <a:t>가장 큰 영향을 준 것은 </a:t>
            </a:r>
            <a:r>
              <a:rPr lang="en-US" altLang="ko-KR" dirty="0"/>
              <a:t>item1</a:t>
            </a:r>
            <a:r>
              <a:rPr lang="ko-KR" altLang="en-US" dirty="0"/>
              <a:t>과 가장 </a:t>
            </a:r>
            <a:r>
              <a:rPr lang="ko-KR" altLang="en-US" dirty="0" err="1"/>
              <a:t>유사핚</a:t>
            </a:r>
            <a:r>
              <a:rPr lang="ko-KR" altLang="en-US" dirty="0"/>
              <a:t> 항목인 </a:t>
            </a:r>
            <a:r>
              <a:rPr lang="en-US" altLang="ko-KR" dirty="0"/>
              <a:t>my1</a:t>
            </a:r>
            <a:r>
              <a:rPr lang="ko-KR" altLang="en-US" dirty="0"/>
              <a:t>의 </a:t>
            </a:r>
            <a:r>
              <a:rPr lang="en-US" altLang="ko-KR" dirty="0"/>
              <a:t>item1</a:t>
            </a:r>
            <a:r>
              <a:rPr lang="ko-KR" altLang="en-US" dirty="0"/>
              <a:t>에 </a:t>
            </a:r>
            <a:r>
              <a:rPr lang="ko-KR" altLang="en-US" dirty="0" err="1"/>
              <a:t>대핚</a:t>
            </a:r>
            <a:r>
              <a:rPr lang="ko-KR" altLang="en-US" dirty="0"/>
              <a:t> </a:t>
            </a:r>
            <a:r>
              <a:rPr lang="ko-KR" altLang="en-US" dirty="0" err="1"/>
              <a:t>유사도이다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5C39-11AD-4F98-A3A7-54E8409665EA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733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5C39-11AD-4F98-A3A7-54E8409665EA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80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5C39-11AD-4F98-A3A7-54E8409665E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756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5C39-11AD-4F98-A3A7-54E8409665E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392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5C39-11AD-4F98-A3A7-54E8409665E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963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dirty="0" err="1"/>
              <a:t>주목받지</a:t>
            </a:r>
            <a:r>
              <a:rPr lang="ko-KR" altLang="en-US" dirty="0"/>
              <a:t> 못하는 다수가 핵심적인 소수보다 더 큰 가치를</a:t>
            </a:r>
            <a:endParaRPr lang="en-US" altLang="ko-KR" dirty="0"/>
          </a:p>
          <a:p>
            <a:pPr algn="ctr"/>
            <a:r>
              <a:rPr lang="ko-KR" altLang="en-US" dirty="0"/>
              <a:t>창출하는 현상에 주목하고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en-US" altLang="ko-KR" dirty="0"/>
              <a:t>‘</a:t>
            </a:r>
            <a:r>
              <a:rPr lang="ko-KR" altLang="en-US" dirty="0" err="1"/>
              <a:t>롱테일</a:t>
            </a:r>
            <a:r>
              <a:rPr lang="ko-KR" altLang="en-US" dirty="0"/>
              <a:t> 법칙</a:t>
            </a:r>
            <a:r>
              <a:rPr lang="en-US" altLang="ko-KR" dirty="0"/>
              <a:t>‘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인터넷에서 책을 구입하려고 접속하면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추천도서가 같이 뜨는 것을 알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베스트셀러에서 벗어나 나의 취향에 맞춘 제품을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제공받을수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수요와 공급을 연결하는 추천기법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필터링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롱테일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시장을 발전시키는 원동력입니다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만일 어떤 생산자가 한 사람의 고객에게만 맞도록 어떤 것을 생산해낸다면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제품은 다른 고객에게는 분명 맞지 않을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중략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수요곡선에 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안팔리는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쪽으로 내려가면 물론 품질이 그다지 좋지 않은 제품들도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필터를 가동하는 것은 그런 제품들을 하나하나 구별하기 위해서이다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.(228p)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대부분의 제품들은 그다지 많이 팔리지 않기 때문에 제품의 양은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롱테일의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끝부분으로 갈수록 증가한다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.(232p)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롱테일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경제학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]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꼬리 시장을 주목하라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!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작성자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똑똑이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5C39-11AD-4F98-A3A7-54E8409665E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904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>
                <a:effectLst/>
              </a:rPr>
              <a:t>초기 추천에 관한 문제는 정보검색 </a:t>
            </a:r>
            <a:r>
              <a:rPr lang="ko-KR" altLang="en-US" b="1" dirty="0" err="1">
                <a:effectLst/>
              </a:rPr>
              <a:t>데이터마이닝</a:t>
            </a:r>
            <a:r>
              <a:rPr lang="ko-KR" altLang="en-US" b="1" dirty="0">
                <a:effectLst/>
              </a:rPr>
              <a:t> 분야의 다양한 방법을 기반으로 다양한 추천 방법들이 제안되어왔으며 실제 추천시스템의 구현에 적용되어 연구되어져 왔습니다</a:t>
            </a:r>
            <a:endParaRPr lang="en-US" altLang="ko-KR" b="1" dirty="0">
              <a:effectLst/>
            </a:endParaRPr>
          </a:p>
          <a:p>
            <a:r>
              <a:rPr lang="ko-KR" altLang="en-US" b="1" dirty="0">
                <a:effectLst/>
              </a:rPr>
              <a:t>전통적인 추천시스템은 사용자의 선호정보를 가지고 이와 부합하는 콘텐츠를 추천하고자 했던 규칙기반이 주를 이루었으나 </a:t>
            </a:r>
            <a:r>
              <a:rPr lang="en-US" altLang="ko-KR" b="1" dirty="0">
                <a:effectLst/>
              </a:rPr>
              <a:t>1990</a:t>
            </a:r>
            <a:r>
              <a:rPr lang="ko-KR" altLang="en-US" b="1" dirty="0">
                <a:effectLst/>
              </a:rPr>
              <a:t>년대 이후의 연구 방향은 내용기반방법 및 협업여과 방법으로 구분되고 있습니다</a:t>
            </a:r>
            <a:r>
              <a:rPr lang="en-US" altLang="ko-KR" b="1" dirty="0">
                <a:effectLst/>
              </a:rPr>
              <a:t>.</a:t>
            </a:r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5C39-11AD-4F98-A3A7-54E8409665E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053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>
                <a:effectLst/>
              </a:rPr>
              <a:t>초기 추천에 관한 문제는 정보검색 </a:t>
            </a:r>
            <a:r>
              <a:rPr lang="ko-KR" altLang="en-US" b="1" dirty="0" err="1">
                <a:effectLst/>
              </a:rPr>
              <a:t>데이터마이닝</a:t>
            </a:r>
            <a:r>
              <a:rPr lang="ko-KR" altLang="en-US" b="1" dirty="0">
                <a:effectLst/>
              </a:rPr>
              <a:t> 분야의 다양한 방법을 기반으로 다양한 추천 방법들이 제안되어왔으며 실제 추천시스템의 구현에 적용되어 연구되어져 왔습니다</a:t>
            </a:r>
            <a:endParaRPr lang="en-US" altLang="ko-KR" b="1" dirty="0">
              <a:effectLst/>
            </a:endParaRPr>
          </a:p>
          <a:p>
            <a:r>
              <a:rPr lang="ko-KR" altLang="en-US" b="1" dirty="0">
                <a:effectLst/>
              </a:rPr>
              <a:t>전통적인 추천시스템은 사용자의 선호정보를 가지고 이와 부합하는 콘텐츠를 추천하고자 했던 규칙기반이 주를 이루었으나 </a:t>
            </a:r>
            <a:r>
              <a:rPr lang="en-US" altLang="ko-KR" b="1" dirty="0">
                <a:effectLst/>
              </a:rPr>
              <a:t>1990</a:t>
            </a:r>
            <a:r>
              <a:rPr lang="ko-KR" altLang="en-US" b="1" dirty="0">
                <a:effectLst/>
              </a:rPr>
              <a:t>년대 이후의 연구 방향은 내용기반방법 및 협업여과 방법으로 구분되고 있습니다</a:t>
            </a:r>
            <a:r>
              <a:rPr lang="en-US" altLang="ko-KR" b="1" dirty="0">
                <a:effectLst/>
              </a:rPr>
              <a:t>.</a:t>
            </a:r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5C39-11AD-4F98-A3A7-54E8409665EA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719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>
                <a:effectLst/>
              </a:rPr>
              <a:t>초기 추천에 관한 문제는 정보검색 </a:t>
            </a:r>
            <a:r>
              <a:rPr lang="ko-KR" altLang="en-US" b="1" dirty="0" err="1">
                <a:effectLst/>
              </a:rPr>
              <a:t>데이터마이닝</a:t>
            </a:r>
            <a:r>
              <a:rPr lang="ko-KR" altLang="en-US" b="1" dirty="0">
                <a:effectLst/>
              </a:rPr>
              <a:t> 분야의 다양한 방법을 기반으로 다양한 추천 방법들이 제안되어왔으며 실제 추천시스템의 구현에 적용되어 연구되어져 왔습니다</a:t>
            </a:r>
            <a:endParaRPr lang="en-US" altLang="ko-KR" b="1" dirty="0">
              <a:effectLst/>
            </a:endParaRPr>
          </a:p>
          <a:p>
            <a:r>
              <a:rPr lang="ko-KR" altLang="en-US" b="1" dirty="0">
                <a:effectLst/>
              </a:rPr>
              <a:t>전통적인 추천시스템은 사용자의 선호정보를 가지고 이와 부합하는 콘텐츠를 추천하고자 했던 규칙기반이 주를 이루었으나 </a:t>
            </a:r>
            <a:r>
              <a:rPr lang="en-US" altLang="ko-KR" b="1" dirty="0">
                <a:effectLst/>
              </a:rPr>
              <a:t>1990</a:t>
            </a:r>
            <a:r>
              <a:rPr lang="ko-KR" altLang="en-US" b="1" dirty="0">
                <a:effectLst/>
              </a:rPr>
              <a:t>년대 이후의 연구 방향은 내용기반방법 및 협업여과 방법으로 구분되고 있습니다</a:t>
            </a:r>
            <a:r>
              <a:rPr lang="en-US" altLang="ko-KR" b="1" dirty="0">
                <a:effectLst/>
              </a:rPr>
              <a:t>.</a:t>
            </a:r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5C39-11AD-4F98-A3A7-54E8409665E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877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>
                <a:effectLst/>
              </a:rPr>
              <a:t>초기 추천에 관한 문제는 정보검색 </a:t>
            </a:r>
            <a:r>
              <a:rPr lang="ko-KR" altLang="en-US" b="1" dirty="0" err="1">
                <a:effectLst/>
              </a:rPr>
              <a:t>데이터마이닝</a:t>
            </a:r>
            <a:r>
              <a:rPr lang="ko-KR" altLang="en-US" b="1" dirty="0">
                <a:effectLst/>
              </a:rPr>
              <a:t> 분야의 다양한 방법을 기반으로 다양한 추천 방법들이 제안되어왔으며 실제 추천시스템의 구현에 적용되어 연구되어져 왔습니다</a:t>
            </a:r>
            <a:endParaRPr lang="en-US" altLang="ko-KR" b="1" dirty="0">
              <a:effectLst/>
            </a:endParaRPr>
          </a:p>
          <a:p>
            <a:r>
              <a:rPr lang="ko-KR" altLang="en-US" b="1" dirty="0">
                <a:effectLst/>
              </a:rPr>
              <a:t>전통적인 추천시스템은 사용자의 선호정보를 가지고 이와 부합하는 콘텐츠를 추천하고자 했던 규칙기반이 주를 이루었으나 </a:t>
            </a:r>
            <a:r>
              <a:rPr lang="en-US" altLang="ko-KR" b="1" dirty="0">
                <a:effectLst/>
              </a:rPr>
              <a:t>1990</a:t>
            </a:r>
            <a:r>
              <a:rPr lang="ko-KR" altLang="en-US" b="1" dirty="0">
                <a:effectLst/>
              </a:rPr>
              <a:t>년대 이후의 연구 방향은 내용기반방법 및 협업여과 방법으로 구분되고 있습니다</a:t>
            </a:r>
            <a:r>
              <a:rPr lang="en-US" altLang="ko-KR" b="1" dirty="0">
                <a:effectLst/>
              </a:rPr>
              <a:t>.</a:t>
            </a:r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5C39-11AD-4F98-A3A7-54E8409665EA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040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날짜 개체 틀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/>
              <a:t>2017-09-18</a:t>
            </a:r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/>
              <a:t>IT</a:t>
            </a:r>
            <a:r>
              <a:rPr lang="ko-KR" altLang="en-US"/>
              <a:t>기획 여승은</a:t>
            </a: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795722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4E52899F-B6AD-4270-801A-BD471463C794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 17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214282" y="785794"/>
            <a:ext cx="8670758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6296245" y="451342"/>
            <a:ext cx="26649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로그 분석 및 페이지 유입 분석을 통한 개선방안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날짜 개체 틀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/>
              <a:t>2017-09-18</a:t>
            </a:r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/>
              <a:t>IT</a:t>
            </a:r>
            <a:r>
              <a:rPr lang="ko-KR" altLang="en-US"/>
              <a:t>기획 여승은</a:t>
            </a: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795722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4E52899F-B6AD-4270-801A-BD471463C794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 17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214282" y="785794"/>
            <a:ext cx="8670758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49" r:id="rId3"/>
  </p:sldLayoutIdLst>
  <p:hf hd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21.svg"/><Relationship Id="rId7" Type="http://schemas.openxmlformats.org/officeDocument/2006/relationships/hyperlink" Target="http://iamparkbo.tistory.com/1086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2553789" y="4294414"/>
            <a:ext cx="3899169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2018.03</a:t>
            </a:r>
          </a:p>
          <a:p>
            <a:pPr algn="ctr">
              <a:lnSpc>
                <a:spcPct val="150000"/>
              </a:lnSpc>
            </a:pP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IT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미래전략본부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42976" y="2786058"/>
            <a:ext cx="6806199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179154" y="1243689"/>
            <a:ext cx="6806199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14414" y="1700808"/>
            <a:ext cx="6786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상품추천 시스템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기획 여승은</a:t>
            </a:r>
          </a:p>
        </p:txBody>
      </p:sp>
      <p:sp>
        <p:nvSpPr>
          <p:cNvPr id="11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3795722" y="6492875"/>
            <a:ext cx="2133600" cy="365125"/>
          </a:xfrm>
        </p:spPr>
        <p:txBody>
          <a:bodyPr/>
          <a:lstStyle/>
          <a:p>
            <a:fld id="{4E52899F-B6AD-4270-801A-BD471463C794}" type="slidenum">
              <a:rPr lang="ko-KR" altLang="en-US" smtClean="0"/>
              <a:pPr/>
              <a:t>10</a:t>
            </a:fld>
            <a:r>
              <a:rPr lang="ko-KR" altLang="en-US" dirty="0"/>
              <a:t> </a:t>
            </a:r>
            <a:r>
              <a:rPr lang="en-US" altLang="ko-KR" dirty="0"/>
              <a:t>/ 18</a:t>
            </a:r>
            <a:endParaRPr lang="ko-KR" altLang="en-US" dirty="0"/>
          </a:p>
        </p:txBody>
      </p:sp>
      <p:sp>
        <p:nvSpPr>
          <p:cNvPr id="13" name="TextBox 6">
            <a:extLst>
              <a:ext uri="{FF2B5EF4-FFF2-40B4-BE49-F238E27FC236}">
                <a16:creationId xmlns="" xmlns:a16="http://schemas.microsoft.com/office/drawing/2014/main" id="{BF9920D5-B8B1-4DAE-A469-98ED8B4227E1}"/>
              </a:ext>
            </a:extLst>
          </p:cNvPr>
          <p:cNvSpPr txBox="1"/>
          <p:nvPr/>
        </p:nvSpPr>
        <p:spPr>
          <a:xfrm>
            <a:off x="142844" y="142852"/>
            <a:ext cx="5077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상품추천시스템</a:t>
            </a:r>
            <a:endParaRPr lang="ko-KR" altLang="en-US" sz="3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날짜 개체 틀 1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133600" cy="365125"/>
          </a:xfrm>
        </p:spPr>
        <p:txBody>
          <a:bodyPr/>
          <a:lstStyle/>
          <a:p>
            <a:r>
              <a:rPr lang="en-US" altLang="ko-KR" dirty="0"/>
              <a:t>2018-04-03</a:t>
            </a:r>
            <a:endParaRPr lang="ko-KR" altLang="en-US" dirty="0"/>
          </a:p>
        </p:txBody>
      </p:sp>
      <p:sp>
        <p:nvSpPr>
          <p:cNvPr id="14" name="양쪽 대괄호 13"/>
          <p:cNvSpPr/>
          <p:nvPr/>
        </p:nvSpPr>
        <p:spPr>
          <a:xfrm>
            <a:off x="2789802" y="1052736"/>
            <a:ext cx="3564396" cy="368196"/>
          </a:xfrm>
          <a:prstGeom prst="bracketPair">
            <a:avLst>
              <a:gd name="adj" fmla="val 101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이러한 추천의 실질적인 효과는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pic>
        <p:nvPicPr>
          <p:cNvPr id="10242" name="Picture 2" descr="ë¬¼ìíìºë¦­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503" y="1775880"/>
            <a:ext cx="329565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8EBC8B7F-55BB-47D8-B01F-D86FDCE0C184}"/>
              </a:ext>
            </a:extLst>
          </p:cNvPr>
          <p:cNvSpPr/>
          <p:nvPr/>
        </p:nvSpPr>
        <p:spPr>
          <a:xfrm>
            <a:off x="1038185" y="5295538"/>
            <a:ext cx="7386672" cy="100806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아마존</a:t>
            </a:r>
            <a:r>
              <a:rPr lang="en-US" altLang="ko-KR" sz="1400" dirty="0">
                <a:solidFill>
                  <a:schemeClr val="tx1"/>
                </a:solidFill>
              </a:rPr>
              <a:t>, NETFLIX, WATCHA, GOOGLE NEWS, </a:t>
            </a:r>
            <a:r>
              <a:rPr lang="ko-KR" altLang="en-US" sz="1400" dirty="0" err="1">
                <a:solidFill>
                  <a:schemeClr val="tx1"/>
                </a:solidFill>
              </a:rPr>
              <a:t>레진코믹스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ETC</a:t>
            </a:r>
          </a:p>
        </p:txBody>
      </p:sp>
    </p:spTree>
    <p:extLst>
      <p:ext uri="{BB962C8B-B14F-4D97-AF65-F5344CB8AC3E}">
        <p14:creationId xmlns:p14="http://schemas.microsoft.com/office/powerpoint/2010/main" val="377881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기획 여승은</a:t>
            </a:r>
          </a:p>
        </p:txBody>
      </p:sp>
      <p:sp>
        <p:nvSpPr>
          <p:cNvPr id="11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3795722" y="6492875"/>
            <a:ext cx="2133600" cy="365125"/>
          </a:xfrm>
        </p:spPr>
        <p:txBody>
          <a:bodyPr/>
          <a:lstStyle/>
          <a:p>
            <a:fld id="{4E52899F-B6AD-4270-801A-BD471463C794}" type="slidenum">
              <a:rPr lang="ko-KR" altLang="en-US" smtClean="0"/>
              <a:pPr/>
              <a:t>11</a:t>
            </a:fld>
            <a:r>
              <a:rPr lang="ko-KR" altLang="en-US" dirty="0"/>
              <a:t> </a:t>
            </a:r>
            <a:r>
              <a:rPr lang="en-US" altLang="ko-KR" dirty="0"/>
              <a:t>/ 18</a:t>
            </a:r>
            <a:endParaRPr lang="ko-KR" altLang="en-US" dirty="0"/>
          </a:p>
        </p:txBody>
      </p:sp>
      <p:sp>
        <p:nvSpPr>
          <p:cNvPr id="13" name="TextBox 6">
            <a:extLst>
              <a:ext uri="{FF2B5EF4-FFF2-40B4-BE49-F238E27FC236}">
                <a16:creationId xmlns="" xmlns:a16="http://schemas.microsoft.com/office/drawing/2014/main" id="{BF9920D5-B8B1-4DAE-A469-98ED8B4227E1}"/>
              </a:ext>
            </a:extLst>
          </p:cNvPr>
          <p:cNvSpPr txBox="1"/>
          <p:nvPr/>
        </p:nvSpPr>
        <p:spPr>
          <a:xfrm>
            <a:off x="142844" y="142852"/>
            <a:ext cx="5077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상품추천시스템</a:t>
            </a:r>
            <a:endParaRPr lang="ko-KR" altLang="en-US" sz="3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날짜 개체 틀 1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133600" cy="365125"/>
          </a:xfrm>
        </p:spPr>
        <p:txBody>
          <a:bodyPr/>
          <a:lstStyle/>
          <a:p>
            <a:r>
              <a:rPr lang="en-US" altLang="ko-KR" dirty="0"/>
              <a:t>2018-04-03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26" y="1286117"/>
            <a:ext cx="3853685" cy="2005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695426" y="980729"/>
            <a:ext cx="3842320" cy="282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대여되는</a:t>
            </a:r>
            <a:r>
              <a:rPr lang="ko-KR" altLang="en-US" sz="1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영화의 </a:t>
            </a:r>
            <a:r>
              <a:rPr lang="en-US" altLang="ko-KR" sz="1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2/3</a:t>
            </a:r>
            <a:r>
              <a:rPr lang="ko-KR" altLang="en-US" sz="1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으로부터 발생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1286117"/>
            <a:ext cx="3853685" cy="2000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4704651" y="980728"/>
            <a:ext cx="3842320" cy="2785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판매의 </a:t>
            </a:r>
            <a:r>
              <a:rPr lang="en-US" altLang="ko-KR" sz="1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35%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추천으로부터 발생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26" y="3734389"/>
            <a:ext cx="3842320" cy="2005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직사각형 16"/>
          <p:cNvSpPr/>
          <p:nvPr/>
        </p:nvSpPr>
        <p:spPr>
          <a:xfrm>
            <a:off x="695426" y="3429000"/>
            <a:ext cx="3842320" cy="282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38% </a:t>
            </a:r>
            <a:r>
              <a:rPr lang="ko-KR" altLang="en-US" sz="1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이상의 조회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추천에 의해 발생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128" y="3749850"/>
            <a:ext cx="3842320" cy="199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직사각형 17"/>
          <p:cNvSpPr/>
          <p:nvPr/>
        </p:nvSpPr>
        <p:spPr>
          <a:xfrm>
            <a:off x="4762128" y="3429000"/>
            <a:ext cx="3842320" cy="282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28%</a:t>
            </a:r>
            <a:r>
              <a:rPr lang="ko-KR" altLang="en-US" sz="1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추천 클릭으로 유입</a:t>
            </a:r>
          </a:p>
        </p:txBody>
      </p:sp>
      <p:sp>
        <p:nvSpPr>
          <p:cNvPr id="19" name="양쪽 대괄호 18"/>
          <p:cNvSpPr/>
          <p:nvPr/>
        </p:nvSpPr>
        <p:spPr>
          <a:xfrm>
            <a:off x="2061966" y="6067344"/>
            <a:ext cx="5601112" cy="368196"/>
          </a:xfrm>
          <a:prstGeom prst="bracketPair">
            <a:avLst>
              <a:gd name="adj" fmla="val 101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추천을 통하여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롱테일을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실현하고 매출을 증대 시킴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06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ko-KR"/>
              <a:t>2017-09-18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IT</a:t>
            </a:r>
            <a:r>
              <a:rPr lang="ko-KR" altLang="en-US"/>
              <a:t>기획 여승은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2899F-B6AD-4270-801A-BD471463C794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/  17</a:t>
            </a:r>
            <a:endParaRPr lang="ko-KR" altLang="en-US" dirty="0"/>
          </a:p>
        </p:txBody>
      </p:sp>
      <p:sp>
        <p:nvSpPr>
          <p:cNvPr id="6" name="TextBox 10"/>
          <p:cNvSpPr txBox="1"/>
          <p:nvPr/>
        </p:nvSpPr>
        <p:spPr>
          <a:xfrm>
            <a:off x="323528" y="1052736"/>
            <a:ext cx="8640960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 err="1">
                <a:latin typeface="나눔고딕" pitchFamily="50" charset="-127"/>
                <a:ea typeface="나눔고딕" pitchFamily="50" charset="-127"/>
              </a:rPr>
              <a:t>협업필터링</a:t>
            </a:r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(Collaborative Filtering)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1628800"/>
            <a:ext cx="7992888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많은 사용자들로부터 얻은 기호정보에 따라 사용자들의 관심사들을 자동적으로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      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예측하게 해주는 방법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2329761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정보 과잉 문제를 해결하기 위한 정보 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필터링의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 주요 기법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큰 무리의 사람들을 검색해서 유사한 취향을 가진 작은 집합을 발견하는 알고리즘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855197" y="3213425"/>
            <a:ext cx="7776864" cy="2312507"/>
            <a:chOff x="758269" y="3021666"/>
            <a:chExt cx="8161337" cy="2312507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3174773" y="3021666"/>
              <a:ext cx="1755318" cy="663841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Active User</a:t>
              </a:r>
              <a:r>
                <a:rPr lang="ko-KR" altLang="en-US" sz="1600" dirty="0">
                  <a:solidFill>
                    <a:schemeClr val="tx1"/>
                  </a:solidFill>
                </a:rPr>
                <a:t>의 정보</a:t>
              </a:r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758269" y="3685507"/>
              <a:ext cx="8161337" cy="1648666"/>
              <a:chOff x="758269" y="3685507"/>
              <a:chExt cx="8161337" cy="1648666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758269" y="3826064"/>
                <a:ext cx="1942743" cy="132980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User Activity Repository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3242342" y="4088655"/>
                <a:ext cx="1620180" cy="79208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Collaborative</a:t>
                </a:r>
              </a:p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Filtering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5652120" y="4031268"/>
                <a:ext cx="792088" cy="90686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후보</a:t>
                </a:r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7164288" y="4152778"/>
                <a:ext cx="1755318" cy="663841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Active User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직선 연결선 16"/>
              <p:cNvCxnSpPr>
                <a:stCxn id="9" idx="6"/>
                <a:endCxn id="12" idx="1"/>
              </p:cNvCxnSpPr>
              <p:nvPr/>
            </p:nvCxnSpPr>
            <p:spPr>
              <a:xfrm flipV="1">
                <a:off x="2701012" y="4484699"/>
                <a:ext cx="541330" cy="6268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stCxn id="12" idx="3"/>
                <a:endCxn id="13" idx="2"/>
              </p:cNvCxnSpPr>
              <p:nvPr/>
            </p:nvCxnSpPr>
            <p:spPr>
              <a:xfrm>
                <a:off x="4862522" y="4484699"/>
                <a:ext cx="7895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stCxn id="13" idx="6"/>
                <a:endCxn id="15" idx="1"/>
              </p:cNvCxnSpPr>
              <p:nvPr/>
            </p:nvCxnSpPr>
            <p:spPr>
              <a:xfrm>
                <a:off x="6444208" y="4484699"/>
                <a:ext cx="72008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/>
              <p:cNvCxnSpPr>
                <a:stCxn id="14" idx="2"/>
                <a:endCxn id="12" idx="0"/>
              </p:cNvCxnSpPr>
              <p:nvPr/>
            </p:nvCxnSpPr>
            <p:spPr>
              <a:xfrm>
                <a:off x="4052432" y="3685507"/>
                <a:ext cx="0" cy="4031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" name="꺾인 연결선 35"/>
              <p:cNvCxnSpPr>
                <a:stCxn id="15" idx="2"/>
                <a:endCxn id="9" idx="4"/>
              </p:cNvCxnSpPr>
              <p:nvPr/>
            </p:nvCxnSpPr>
            <p:spPr>
              <a:xfrm rot="5400000">
                <a:off x="4716169" y="1830091"/>
                <a:ext cx="339250" cy="6312306"/>
              </a:xfrm>
              <a:prstGeom prst="bentConnector3">
                <a:avLst>
                  <a:gd name="adj1" fmla="val 167384"/>
                </a:avLst>
              </a:prstGeom>
              <a:ln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39" name="TextBox 10"/>
              <p:cNvSpPr txBox="1"/>
              <p:nvPr/>
            </p:nvSpPr>
            <p:spPr>
              <a:xfrm>
                <a:off x="6497858" y="4056147"/>
                <a:ext cx="612779" cy="27699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 dirty="0">
                    <a:latin typeface="나눔고딕" pitchFamily="50" charset="-127"/>
                    <a:ea typeface="나눔고딕" pitchFamily="50" charset="-127"/>
                  </a:rPr>
                  <a:t>선택</a:t>
                </a:r>
                <a:endParaRPr lang="en-US" altLang="ko-KR" sz="120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0" name="TextBox 10"/>
              <p:cNvSpPr txBox="1"/>
              <p:nvPr/>
            </p:nvSpPr>
            <p:spPr>
              <a:xfrm>
                <a:off x="4758700" y="5057174"/>
                <a:ext cx="1724866" cy="27699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 dirty="0">
                    <a:latin typeface="나눔고딕" pitchFamily="50" charset="-127"/>
                    <a:ea typeface="나눔고딕" pitchFamily="50" charset="-127"/>
                  </a:rPr>
                  <a:t>영향 또는 반영</a:t>
                </a:r>
                <a:endParaRPr lang="en-US" altLang="ko-KR" sz="120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45" name="TextBox 6">
            <a:extLst>
              <a:ext uri="{FF2B5EF4-FFF2-40B4-BE49-F238E27FC236}">
                <a16:creationId xmlns="" xmlns:a16="http://schemas.microsoft.com/office/drawing/2014/main" id="{BF9920D5-B8B1-4DAE-A469-98ED8B4227E1}"/>
              </a:ext>
            </a:extLst>
          </p:cNvPr>
          <p:cNvSpPr txBox="1"/>
          <p:nvPr/>
        </p:nvSpPr>
        <p:spPr>
          <a:xfrm>
            <a:off x="142844" y="142852"/>
            <a:ext cx="5077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상품추천시스템</a:t>
            </a:r>
          </a:p>
        </p:txBody>
      </p:sp>
    </p:spTree>
    <p:extLst>
      <p:ext uri="{BB962C8B-B14F-4D97-AF65-F5344CB8AC3E}">
        <p14:creationId xmlns:p14="http://schemas.microsoft.com/office/powerpoint/2010/main" val="238918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기획 여승은</a:t>
            </a:r>
          </a:p>
        </p:txBody>
      </p:sp>
      <p:sp>
        <p:nvSpPr>
          <p:cNvPr id="11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3795722" y="6492875"/>
            <a:ext cx="2133600" cy="365125"/>
          </a:xfrm>
        </p:spPr>
        <p:txBody>
          <a:bodyPr/>
          <a:lstStyle/>
          <a:p>
            <a:fld id="{4E52899F-B6AD-4270-801A-BD471463C794}" type="slidenum">
              <a:rPr lang="ko-KR" altLang="en-US" smtClean="0"/>
              <a:pPr/>
              <a:t>13</a:t>
            </a:fld>
            <a:r>
              <a:rPr lang="ko-KR" altLang="en-US" dirty="0"/>
              <a:t> </a:t>
            </a:r>
            <a:r>
              <a:rPr lang="en-US" altLang="ko-KR" dirty="0"/>
              <a:t>/ 18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1560" y="1658034"/>
            <a:ext cx="7992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사용자 기반 협업 </a:t>
            </a:r>
            <a:r>
              <a:rPr lang="ko-KR" altLang="en-US" sz="1400" dirty="0" err="1"/>
              <a:t>필터링과</a:t>
            </a:r>
            <a:r>
              <a:rPr lang="ko-KR" altLang="en-US" sz="1400" dirty="0"/>
              <a:t> 달리 사용자 간의 유사도 대신 아이템 간의 </a:t>
            </a:r>
            <a:r>
              <a:rPr lang="ko-KR" altLang="en-US" sz="1400" dirty="0" err="1"/>
              <a:t>유사도를</a:t>
            </a:r>
            <a:r>
              <a:rPr lang="ko-KR" altLang="en-US" sz="1400" dirty="0"/>
              <a:t> 이용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0"/>
          <p:cNvSpPr txBox="1"/>
          <p:nvPr/>
        </p:nvSpPr>
        <p:spPr>
          <a:xfrm>
            <a:off x="251520" y="1061568"/>
            <a:ext cx="8640959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>
                <a:latin typeface="나눔고딕" pitchFamily="50" charset="-127"/>
                <a:ea typeface="나눔고딕" pitchFamily="50" charset="-127"/>
              </a:rPr>
              <a:t>아이템 기반 협업 </a:t>
            </a:r>
            <a:r>
              <a:rPr lang="ko-KR" altLang="en-US" sz="1600" b="1" dirty="0" err="1">
                <a:latin typeface="나눔고딕" pitchFamily="50" charset="-127"/>
                <a:ea typeface="나눔고딕" pitchFamily="50" charset="-127"/>
              </a:rPr>
              <a:t>필터링</a:t>
            </a:r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(Item-based CF)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="" xmlns:a16="http://schemas.microsoft.com/office/drawing/2014/main" id="{BF9920D5-B8B1-4DAE-A469-98ED8B4227E1}"/>
              </a:ext>
            </a:extLst>
          </p:cNvPr>
          <p:cNvSpPr txBox="1"/>
          <p:nvPr/>
        </p:nvSpPr>
        <p:spPr>
          <a:xfrm>
            <a:off x="142844" y="142852"/>
            <a:ext cx="5077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상품추천시스템</a:t>
            </a:r>
          </a:p>
        </p:txBody>
      </p:sp>
      <p:sp>
        <p:nvSpPr>
          <p:cNvPr id="38" name="날짜 개체 틀 1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133600" cy="365125"/>
          </a:xfrm>
        </p:spPr>
        <p:txBody>
          <a:bodyPr/>
          <a:lstStyle/>
          <a:p>
            <a:r>
              <a:rPr lang="en-US" altLang="ko-KR" dirty="0"/>
              <a:t>2018-04-03</a:t>
            </a:r>
            <a:endParaRPr lang="ko-KR" altLang="en-US" dirty="0"/>
          </a:p>
        </p:txBody>
      </p:sp>
      <p:pic>
        <p:nvPicPr>
          <p:cNvPr id="10" name="그래픽 6" descr="남자">
            <a:extLst>
              <a:ext uri="{FF2B5EF4-FFF2-40B4-BE49-F238E27FC236}">
                <a16:creationId xmlns="" xmlns:a16="http://schemas.microsoft.com/office/drawing/2014/main" id="{C21057FA-A73E-40A2-BA20-7571045970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85008" y="3916621"/>
            <a:ext cx="1473405" cy="1473405"/>
          </a:xfrm>
          <a:prstGeom prst="rect">
            <a:avLst/>
          </a:prstGeom>
        </p:spPr>
      </p:pic>
      <p:pic>
        <p:nvPicPr>
          <p:cNvPr id="12" name="그림 11" descr="컵, 테이블, 음식, 유리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B0559DD2-16F7-4AB0-A4C3-3F5A2DD737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7"/>
              </a:ext>
            </a:extLst>
          </a:blip>
          <a:stretch>
            <a:fillRect/>
          </a:stretch>
        </p:blipFill>
        <p:spPr>
          <a:xfrm>
            <a:off x="4996110" y="3255060"/>
            <a:ext cx="933212" cy="933212"/>
          </a:xfrm>
          <a:prstGeom prst="rect">
            <a:avLst/>
          </a:prstGeom>
        </p:spPr>
      </p:pic>
      <p:pic>
        <p:nvPicPr>
          <p:cNvPr id="20" name="그림 19" descr="병, 음식, 음료, 녹색이(가) 표시된 사진&#10;&#10;높은 신뢰도로 생성된 설명">
            <a:extLst>
              <a:ext uri="{FF2B5EF4-FFF2-40B4-BE49-F238E27FC236}">
                <a16:creationId xmlns="" xmlns:a16="http://schemas.microsoft.com/office/drawing/2014/main" id="{1E71B46C-C72D-450D-B8E8-3D5CB47F8F4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199" y="5171616"/>
            <a:ext cx="1008063" cy="1008063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29B6F5C8-0F28-47FA-8A75-016A5BE24FC2}"/>
              </a:ext>
            </a:extLst>
          </p:cNvPr>
          <p:cNvCxnSpPr>
            <a:cxnSpLocks/>
          </p:cNvCxnSpPr>
          <p:nvPr/>
        </p:nvCxnSpPr>
        <p:spPr>
          <a:xfrm flipV="1">
            <a:off x="4107943" y="3876985"/>
            <a:ext cx="845635" cy="4973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7FE625F-D18A-46B4-A20F-1306F5021972}"/>
              </a:ext>
            </a:extLst>
          </p:cNvPr>
          <p:cNvSpPr txBox="1"/>
          <p:nvPr/>
        </p:nvSpPr>
        <p:spPr>
          <a:xfrm>
            <a:off x="4195358" y="3779395"/>
            <a:ext cx="5065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구매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40004C0C-BB3D-4D7F-9374-F495DF77D756}"/>
              </a:ext>
            </a:extLst>
          </p:cNvPr>
          <p:cNvCxnSpPr/>
          <p:nvPr/>
        </p:nvCxnSpPr>
        <p:spPr>
          <a:xfrm flipH="1">
            <a:off x="5471552" y="4321400"/>
            <a:ext cx="2742" cy="55535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5F2D71D-CE6F-42A9-8D36-593AB0715603}"/>
              </a:ext>
            </a:extLst>
          </p:cNvPr>
          <p:cNvSpPr txBox="1"/>
          <p:nvPr/>
        </p:nvSpPr>
        <p:spPr>
          <a:xfrm>
            <a:off x="5496413" y="4467951"/>
            <a:ext cx="6126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유사함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22A00D15-66E0-422D-8EF2-893352E77120}"/>
              </a:ext>
            </a:extLst>
          </p:cNvPr>
          <p:cNvCxnSpPr>
            <a:cxnSpLocks/>
          </p:cNvCxnSpPr>
          <p:nvPr/>
        </p:nvCxnSpPr>
        <p:spPr>
          <a:xfrm flipH="1" flipV="1">
            <a:off x="4126760" y="5233659"/>
            <a:ext cx="884439" cy="4419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5F2D71D-CE6F-42A9-8D36-593AB0715603}"/>
              </a:ext>
            </a:extLst>
          </p:cNvPr>
          <p:cNvSpPr txBox="1"/>
          <p:nvPr/>
        </p:nvSpPr>
        <p:spPr>
          <a:xfrm>
            <a:off x="4305206" y="5573774"/>
            <a:ext cx="4511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1282" y="2229241"/>
            <a:ext cx="7992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아이템과 아이템 간의 </a:t>
            </a:r>
            <a:r>
              <a:rPr lang="ko-KR" altLang="en-US" sz="1400" dirty="0" err="1" smtClean="0"/>
              <a:t>유사도를</a:t>
            </a:r>
            <a:r>
              <a:rPr lang="ko-KR" altLang="en-US" sz="1400" dirty="0" smtClean="0"/>
              <a:t> 측정하여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해당 아이템과의 유사도가 높은 상품을 추천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33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ko-KR"/>
              <a:t>2017-09-18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IT</a:t>
            </a:r>
            <a:r>
              <a:rPr lang="ko-KR" altLang="en-US"/>
              <a:t>기획 여승은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2899F-B6AD-4270-801A-BD471463C794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r>
              <a:rPr lang="en-US" altLang="ko-KR"/>
              <a:t>/  17</a:t>
            </a:r>
            <a:endParaRPr lang="ko-KR" altLang="en-US" dirty="0"/>
          </a:p>
        </p:txBody>
      </p:sp>
      <p:sp>
        <p:nvSpPr>
          <p:cNvPr id="6" name="TextBox 6">
            <a:extLst>
              <a:ext uri="{FF2B5EF4-FFF2-40B4-BE49-F238E27FC236}">
                <a16:creationId xmlns="" xmlns:a16="http://schemas.microsoft.com/office/drawing/2014/main" id="{BF9920D5-B8B1-4DAE-A469-98ED8B4227E1}"/>
              </a:ext>
            </a:extLst>
          </p:cNvPr>
          <p:cNvSpPr txBox="1"/>
          <p:nvPr/>
        </p:nvSpPr>
        <p:spPr>
          <a:xfrm>
            <a:off x="142844" y="142852"/>
            <a:ext cx="5077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상품추천시스템</a:t>
            </a:r>
          </a:p>
        </p:txBody>
      </p:sp>
      <p:sp>
        <p:nvSpPr>
          <p:cNvPr id="7" name="TextBox 10"/>
          <p:cNvSpPr txBox="1"/>
          <p:nvPr/>
        </p:nvSpPr>
        <p:spPr>
          <a:xfrm>
            <a:off x="287399" y="1002980"/>
            <a:ext cx="8568952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latin typeface="나눔고딕" pitchFamily="50" charset="-127"/>
                <a:ea typeface="나눔고딕" pitchFamily="50" charset="-127"/>
              </a:rPr>
              <a:t>아이템 기반 협업 </a:t>
            </a:r>
            <a:r>
              <a:rPr lang="ko-KR" altLang="en-US" sz="1600" b="1" dirty="0" err="1">
                <a:latin typeface="나눔고딕" pitchFamily="50" charset="-127"/>
                <a:ea typeface="나눔고딕" pitchFamily="50" charset="-127"/>
              </a:rPr>
              <a:t>필터링</a:t>
            </a:r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(Item-based CF</a:t>
            </a: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) – 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선호도 데이터 수집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="" xmlns:a16="http://schemas.microsoft.com/office/drawing/2014/main" id="{B0351D33-42E8-446F-B561-55E993DC0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509623"/>
              </p:ext>
            </p:extLst>
          </p:nvPr>
        </p:nvGraphicFramePr>
        <p:xfrm>
          <a:off x="898370" y="2710376"/>
          <a:ext cx="7347010" cy="27366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7910">
                  <a:extLst>
                    <a:ext uri="{9D8B030D-6E8A-4147-A177-3AD203B41FA5}">
                      <a16:colId xmlns="" xmlns:a16="http://schemas.microsoft.com/office/drawing/2014/main" val="3807707242"/>
                    </a:ext>
                  </a:extLst>
                </a:gridCol>
                <a:gridCol w="667910">
                  <a:extLst>
                    <a:ext uri="{9D8B030D-6E8A-4147-A177-3AD203B41FA5}">
                      <a16:colId xmlns="" xmlns:a16="http://schemas.microsoft.com/office/drawing/2014/main" val="728886787"/>
                    </a:ext>
                  </a:extLst>
                </a:gridCol>
                <a:gridCol w="667910">
                  <a:extLst>
                    <a:ext uri="{9D8B030D-6E8A-4147-A177-3AD203B41FA5}">
                      <a16:colId xmlns="" xmlns:a16="http://schemas.microsoft.com/office/drawing/2014/main" val="339064470"/>
                    </a:ext>
                  </a:extLst>
                </a:gridCol>
                <a:gridCol w="667910">
                  <a:extLst>
                    <a:ext uri="{9D8B030D-6E8A-4147-A177-3AD203B41FA5}">
                      <a16:colId xmlns="" xmlns:a16="http://schemas.microsoft.com/office/drawing/2014/main" val="1569719878"/>
                    </a:ext>
                  </a:extLst>
                </a:gridCol>
                <a:gridCol w="667910">
                  <a:extLst>
                    <a:ext uri="{9D8B030D-6E8A-4147-A177-3AD203B41FA5}">
                      <a16:colId xmlns="" xmlns:a16="http://schemas.microsoft.com/office/drawing/2014/main" val="2880271169"/>
                    </a:ext>
                  </a:extLst>
                </a:gridCol>
                <a:gridCol w="667910">
                  <a:extLst>
                    <a:ext uri="{9D8B030D-6E8A-4147-A177-3AD203B41FA5}">
                      <a16:colId xmlns="" xmlns:a16="http://schemas.microsoft.com/office/drawing/2014/main" val="851310705"/>
                    </a:ext>
                  </a:extLst>
                </a:gridCol>
                <a:gridCol w="667910">
                  <a:extLst>
                    <a:ext uri="{9D8B030D-6E8A-4147-A177-3AD203B41FA5}">
                      <a16:colId xmlns="" xmlns:a16="http://schemas.microsoft.com/office/drawing/2014/main" val="1308162674"/>
                    </a:ext>
                  </a:extLst>
                </a:gridCol>
                <a:gridCol w="667910">
                  <a:extLst>
                    <a:ext uri="{9D8B030D-6E8A-4147-A177-3AD203B41FA5}">
                      <a16:colId xmlns="" xmlns:a16="http://schemas.microsoft.com/office/drawing/2014/main" val="1698391954"/>
                    </a:ext>
                  </a:extLst>
                </a:gridCol>
                <a:gridCol w="667910">
                  <a:extLst>
                    <a:ext uri="{9D8B030D-6E8A-4147-A177-3AD203B41FA5}">
                      <a16:colId xmlns="" xmlns:a16="http://schemas.microsoft.com/office/drawing/2014/main" val="2829849880"/>
                    </a:ext>
                  </a:extLst>
                </a:gridCol>
                <a:gridCol w="667910">
                  <a:extLst>
                    <a:ext uri="{9D8B030D-6E8A-4147-A177-3AD203B41FA5}">
                      <a16:colId xmlns="" xmlns:a16="http://schemas.microsoft.com/office/drawing/2014/main" val="2373459239"/>
                    </a:ext>
                  </a:extLst>
                </a:gridCol>
                <a:gridCol w="667910">
                  <a:extLst>
                    <a:ext uri="{9D8B030D-6E8A-4147-A177-3AD203B41FA5}">
                      <a16:colId xmlns="" xmlns:a16="http://schemas.microsoft.com/office/drawing/2014/main" val="2386626978"/>
                    </a:ext>
                  </a:extLst>
                </a:gridCol>
              </a:tblGrid>
              <a:tr h="32563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스벅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52</a:t>
                      </a:r>
                      <a:b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폴바셋라떼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이디야모카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모아</a:t>
                      </a:r>
                      <a:endParaRPr lang="en-US" altLang="ko-KR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빽다방원조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아웃백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삼다수물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트레비탄산수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…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6116374"/>
                  </a:ext>
                </a:extLst>
              </a:tr>
              <a:tr h="3256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여승은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41589928"/>
                  </a:ext>
                </a:extLst>
              </a:tr>
              <a:tr h="3256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김지현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47806262"/>
                  </a:ext>
                </a:extLst>
              </a:tr>
              <a:tr h="3256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김진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6736105"/>
                  </a:ext>
                </a:extLst>
              </a:tr>
              <a:tr h="3256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왕초현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07177448"/>
                  </a:ext>
                </a:extLst>
              </a:tr>
              <a:tr h="3256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이슬아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33397499"/>
                  </a:ext>
                </a:extLst>
              </a:tr>
              <a:tr h="325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정혜진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19883392"/>
                  </a:ext>
                </a:extLst>
              </a:tr>
              <a:tr h="325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…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4989427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687BD693-1F9D-4D3D-9690-5E63D3382758}"/>
              </a:ext>
            </a:extLst>
          </p:cNvPr>
          <p:cNvSpPr/>
          <p:nvPr/>
        </p:nvSpPr>
        <p:spPr>
          <a:xfrm>
            <a:off x="1546442" y="2724652"/>
            <a:ext cx="688723" cy="241631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C2B6551A-54CB-41BC-974A-A1DC16A1A2E0}"/>
              </a:ext>
            </a:extLst>
          </p:cNvPr>
          <p:cNvSpPr/>
          <p:nvPr/>
        </p:nvSpPr>
        <p:spPr>
          <a:xfrm>
            <a:off x="4220925" y="2706542"/>
            <a:ext cx="693629" cy="241631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160CE4C6-3D9C-4DCA-A44A-46341118BEE0}"/>
              </a:ext>
            </a:extLst>
          </p:cNvPr>
          <p:cNvGrpSpPr/>
          <p:nvPr/>
        </p:nvGrpSpPr>
        <p:grpSpPr>
          <a:xfrm>
            <a:off x="1835696" y="2207582"/>
            <a:ext cx="5472359" cy="491822"/>
            <a:chOff x="1835696" y="1556792"/>
            <a:chExt cx="5472359" cy="868676"/>
          </a:xfrm>
        </p:grpSpPr>
        <p:sp>
          <p:nvSpPr>
            <p:cNvPr id="16" name="아래로 구부러진 화살표 7">
              <a:extLst>
                <a:ext uri="{FF2B5EF4-FFF2-40B4-BE49-F238E27FC236}">
                  <a16:creationId xmlns="" xmlns:a16="http://schemas.microsoft.com/office/drawing/2014/main" id="{A113C4C0-3AB5-461E-B673-F3A3E8085F64}"/>
                </a:ext>
              </a:extLst>
            </p:cNvPr>
            <p:cNvSpPr/>
            <p:nvPr/>
          </p:nvSpPr>
          <p:spPr>
            <a:xfrm>
              <a:off x="1835945" y="2062941"/>
              <a:ext cx="864096" cy="338554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아래로 구부러진 화살표 7">
              <a:extLst>
                <a:ext uri="{FF2B5EF4-FFF2-40B4-BE49-F238E27FC236}">
                  <a16:creationId xmlns="" xmlns:a16="http://schemas.microsoft.com/office/drawing/2014/main" id="{D8EEA21E-018D-43E0-9EB4-6E4D18B5F4BC}"/>
                </a:ext>
              </a:extLst>
            </p:cNvPr>
            <p:cNvSpPr/>
            <p:nvPr/>
          </p:nvSpPr>
          <p:spPr>
            <a:xfrm>
              <a:off x="1835944" y="2062941"/>
              <a:ext cx="1367903" cy="338554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아래로 구부러진 화살표 7">
              <a:extLst>
                <a:ext uri="{FF2B5EF4-FFF2-40B4-BE49-F238E27FC236}">
                  <a16:creationId xmlns="" xmlns:a16="http://schemas.microsoft.com/office/drawing/2014/main" id="{9D110CC9-66CE-45B7-9FC0-D7C129688E74}"/>
                </a:ext>
              </a:extLst>
            </p:cNvPr>
            <p:cNvSpPr/>
            <p:nvPr/>
          </p:nvSpPr>
          <p:spPr>
            <a:xfrm>
              <a:off x="1835943" y="1916832"/>
              <a:ext cx="1959779" cy="484663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아래로 구부러진 화살표 7">
              <a:extLst>
                <a:ext uri="{FF2B5EF4-FFF2-40B4-BE49-F238E27FC236}">
                  <a16:creationId xmlns="" xmlns:a16="http://schemas.microsoft.com/office/drawing/2014/main" id="{0365DCAB-FA37-4F47-A8ED-C2F83BD3C48D}"/>
                </a:ext>
              </a:extLst>
            </p:cNvPr>
            <p:cNvSpPr/>
            <p:nvPr/>
          </p:nvSpPr>
          <p:spPr>
            <a:xfrm>
              <a:off x="1879978" y="1748393"/>
              <a:ext cx="2692022" cy="653102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아래로 구부러진 화살표 7">
              <a:extLst>
                <a:ext uri="{FF2B5EF4-FFF2-40B4-BE49-F238E27FC236}">
                  <a16:creationId xmlns="" xmlns:a16="http://schemas.microsoft.com/office/drawing/2014/main" id="{05619D48-F04F-4661-8640-B804BB361045}"/>
                </a:ext>
              </a:extLst>
            </p:cNvPr>
            <p:cNvSpPr/>
            <p:nvPr/>
          </p:nvSpPr>
          <p:spPr>
            <a:xfrm>
              <a:off x="1857836" y="1700439"/>
              <a:ext cx="3490443" cy="715332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아래로 구부러진 화살표 7">
              <a:extLst>
                <a:ext uri="{FF2B5EF4-FFF2-40B4-BE49-F238E27FC236}">
                  <a16:creationId xmlns="" xmlns:a16="http://schemas.microsoft.com/office/drawing/2014/main" id="{3FEB7633-9F2A-4843-865F-2DC15BC4070E}"/>
                </a:ext>
              </a:extLst>
            </p:cNvPr>
            <p:cNvSpPr/>
            <p:nvPr/>
          </p:nvSpPr>
          <p:spPr>
            <a:xfrm>
              <a:off x="1860732" y="1710136"/>
              <a:ext cx="4223436" cy="715332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아래로 구부러진 화살표 7">
              <a:extLst>
                <a:ext uri="{FF2B5EF4-FFF2-40B4-BE49-F238E27FC236}">
                  <a16:creationId xmlns="" xmlns:a16="http://schemas.microsoft.com/office/drawing/2014/main" id="{4ECE8EBE-8D19-4B3F-9A1C-00CFC9CF2427}"/>
                </a:ext>
              </a:extLst>
            </p:cNvPr>
            <p:cNvSpPr/>
            <p:nvPr/>
          </p:nvSpPr>
          <p:spPr>
            <a:xfrm>
              <a:off x="1835696" y="1628800"/>
              <a:ext cx="4844930" cy="78686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아래로 구부러진 화살표 7">
              <a:extLst>
                <a:ext uri="{FF2B5EF4-FFF2-40B4-BE49-F238E27FC236}">
                  <a16:creationId xmlns="" xmlns:a16="http://schemas.microsoft.com/office/drawing/2014/main" id="{DA3765D5-FE76-4ABC-ADB4-689257F5D72F}"/>
                </a:ext>
              </a:extLst>
            </p:cNvPr>
            <p:cNvSpPr/>
            <p:nvPr/>
          </p:nvSpPr>
          <p:spPr>
            <a:xfrm>
              <a:off x="1835696" y="1556792"/>
              <a:ext cx="5472359" cy="865552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49D95CC-5329-4A06-BC4C-6779D1807FB7}"/>
              </a:ext>
            </a:extLst>
          </p:cNvPr>
          <p:cNvSpPr txBox="1"/>
          <p:nvPr/>
        </p:nvSpPr>
        <p:spPr>
          <a:xfrm>
            <a:off x="6956449" y="2310541"/>
            <a:ext cx="1376513" cy="2462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sim</a:t>
            </a:r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스타벅스</a:t>
            </a:r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item N)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E207258-A2A6-46AC-8185-FE3AE3B05A7F}"/>
              </a:ext>
            </a:extLst>
          </p:cNvPr>
          <p:cNvSpPr txBox="1"/>
          <p:nvPr/>
        </p:nvSpPr>
        <p:spPr>
          <a:xfrm>
            <a:off x="5436096" y="5421176"/>
            <a:ext cx="3990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사용자별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아이템에 대한 선호도 데이터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~5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양쪽 대괄호 28"/>
          <p:cNvSpPr/>
          <p:nvPr/>
        </p:nvSpPr>
        <p:spPr>
          <a:xfrm>
            <a:off x="827584" y="5661248"/>
            <a:ext cx="7958981" cy="722360"/>
          </a:xfrm>
          <a:prstGeom prst="bracketPair">
            <a:avLst>
              <a:gd name="adj" fmla="val 101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스타벅스</a:t>
            </a:r>
            <a:r>
              <a:rPr lang="en-US" altLang="ko-KR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구매한 고객이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 하지 않은 상품 중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어떤 상품을 추천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상품과 상품 간의 유사성 측정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717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ko-KR"/>
              <a:t>2017-09-18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IT</a:t>
            </a:r>
            <a:r>
              <a:rPr lang="ko-KR" altLang="en-US"/>
              <a:t>기획 여승은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2899F-B6AD-4270-801A-BD471463C794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r>
              <a:rPr lang="en-US" altLang="ko-KR"/>
              <a:t>/  17</a:t>
            </a:r>
            <a:endParaRPr lang="ko-KR" altLang="en-US" dirty="0"/>
          </a:p>
        </p:txBody>
      </p:sp>
      <p:sp>
        <p:nvSpPr>
          <p:cNvPr id="6" name="TextBox 6">
            <a:extLst>
              <a:ext uri="{FF2B5EF4-FFF2-40B4-BE49-F238E27FC236}">
                <a16:creationId xmlns="" xmlns:a16="http://schemas.microsoft.com/office/drawing/2014/main" id="{BF9920D5-B8B1-4DAE-A469-98ED8B4227E1}"/>
              </a:ext>
            </a:extLst>
          </p:cNvPr>
          <p:cNvSpPr txBox="1"/>
          <p:nvPr/>
        </p:nvSpPr>
        <p:spPr>
          <a:xfrm>
            <a:off x="142844" y="142852"/>
            <a:ext cx="5077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상품추천시스템</a:t>
            </a:r>
          </a:p>
        </p:txBody>
      </p:sp>
      <p:sp>
        <p:nvSpPr>
          <p:cNvPr id="7" name="TextBox 10"/>
          <p:cNvSpPr txBox="1"/>
          <p:nvPr/>
        </p:nvSpPr>
        <p:spPr>
          <a:xfrm>
            <a:off x="287399" y="1002980"/>
            <a:ext cx="8568952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latin typeface="나눔고딕" pitchFamily="50" charset="-127"/>
                <a:ea typeface="나눔고딕" pitchFamily="50" charset="-127"/>
              </a:rPr>
              <a:t>아이템 기반 협업 필터링</a:t>
            </a:r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(Item-based CF) – </a:t>
            </a: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유클라디안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 거리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="" xmlns:a16="http://schemas.microsoft.com/office/drawing/2014/main" id="{0323EAC9-1B4B-49B8-A3A4-BADAC1B07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130131"/>
              </p:ext>
            </p:extLst>
          </p:nvPr>
        </p:nvGraphicFramePr>
        <p:xfrm>
          <a:off x="323288" y="1548729"/>
          <a:ext cx="8533063" cy="237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5733">
                  <a:extLst>
                    <a:ext uri="{9D8B030D-6E8A-4147-A177-3AD203B41FA5}">
                      <a16:colId xmlns="" xmlns:a16="http://schemas.microsoft.com/office/drawing/2014/main" val="3807707242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728886787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339064470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1569719878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2880271169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851310705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1308162674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1698391954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2829849880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2373459239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2386626978"/>
                    </a:ext>
                  </a:extLst>
                </a:gridCol>
              </a:tblGrid>
              <a:tr h="3849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스타</a:t>
                      </a:r>
                      <a:endParaRPr lang="en-US" altLang="ko-KR" sz="12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벅스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52</a:t>
                      </a:r>
                      <a:b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폴바셋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이디야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모아</a:t>
                      </a:r>
                      <a:endParaRPr lang="en-US" altLang="ko-KR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빽다방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아웃백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삼다수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트레비탄산수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…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6116374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여승은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41589928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김지현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47806262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김진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6736105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왕초현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07177448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이슬아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33397499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정혜진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19883392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…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4989427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87BD693-1F9D-4D3D-9690-5E63D3382758}"/>
              </a:ext>
            </a:extLst>
          </p:cNvPr>
          <p:cNvSpPr/>
          <p:nvPr/>
        </p:nvSpPr>
        <p:spPr>
          <a:xfrm>
            <a:off x="1115616" y="1532580"/>
            <a:ext cx="754197" cy="239696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687BD693-1F9D-4D3D-9690-5E63D3382758}"/>
              </a:ext>
            </a:extLst>
          </p:cNvPr>
          <p:cNvSpPr/>
          <p:nvPr/>
        </p:nvSpPr>
        <p:spPr>
          <a:xfrm>
            <a:off x="2644753" y="1541545"/>
            <a:ext cx="793337" cy="237744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89975769-0587-4217-B42A-15DBDDB7844E}"/>
                  </a:ext>
                </a:extLst>
              </p:cNvPr>
              <p:cNvSpPr txBox="1"/>
              <p:nvPr/>
            </p:nvSpPr>
            <p:spPr>
              <a:xfrm>
                <a:off x="1149833" y="4133364"/>
                <a:ext cx="3494175" cy="4083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Distance(A, B)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9975769-0587-4217-B42A-15DBDDB78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833" y="4133364"/>
                <a:ext cx="3494175" cy="408317"/>
              </a:xfrm>
              <a:prstGeom prst="rect">
                <a:avLst/>
              </a:prstGeom>
              <a:blipFill rotWithShape="0">
                <a:blip r:embed="rId3"/>
                <a:stretch>
                  <a:fillRect l="-2792" t="-11940" b="-149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2827C50-0B3C-42B2-95CE-21CD8D3CABF3}"/>
              </a:ext>
            </a:extLst>
          </p:cNvPr>
          <p:cNvSpPr txBox="1"/>
          <p:nvPr/>
        </p:nvSpPr>
        <p:spPr>
          <a:xfrm>
            <a:off x="525070" y="4087565"/>
            <a:ext cx="5402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CD4BBF8-FAC3-4B45-B1DD-52E310B7933E}"/>
              </a:ext>
            </a:extLst>
          </p:cNvPr>
          <p:cNvSpPr txBox="1"/>
          <p:nvPr/>
        </p:nvSpPr>
        <p:spPr>
          <a:xfrm>
            <a:off x="525070" y="4727160"/>
            <a:ext cx="5402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id="{4EEA92EB-45FE-4BCA-AEBB-17837A6F53B9}"/>
                  </a:ext>
                </a:extLst>
              </p:cNvPr>
              <p:cNvSpPr txBox="1"/>
              <p:nvPr/>
            </p:nvSpPr>
            <p:spPr>
              <a:xfrm>
                <a:off x="5394212" y="4122506"/>
                <a:ext cx="4425241" cy="4083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Distance(</a:t>
                </a:r>
                <a:r>
                  <a:rPr lang="ko-KR" altLang="en-US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스타벅스</a:t>
                </a:r>
                <a:r>
                  <a:rPr lang="en-US" altLang="ko-KR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2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폴바셋</a:t>
                </a:r>
                <a:r>
                  <a:rPr lang="en-US" altLang="ko-KR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) 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(2−3)</m:t>
                            </m:r>
                          </m:e>
                          <m: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(5−4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(3−4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EEA92EB-45FE-4BCA-AEBB-17837A6F5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212" y="4122506"/>
                <a:ext cx="4425241" cy="408317"/>
              </a:xfrm>
              <a:prstGeom prst="rect">
                <a:avLst/>
              </a:prstGeom>
              <a:blipFill>
                <a:blip r:embed="rId4"/>
                <a:stretch>
                  <a:fillRect l="-2204" t="-11940" b="-164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60C7677A-27AA-4347-B0E5-3A765F803905}"/>
              </a:ext>
            </a:extLst>
          </p:cNvPr>
          <p:cNvSpPr txBox="1"/>
          <p:nvPr/>
        </p:nvSpPr>
        <p:spPr>
          <a:xfrm>
            <a:off x="4823846" y="4087219"/>
            <a:ext cx="5402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D50CAC24-4577-4EA2-9F71-5E1083D2CF51}"/>
              </a:ext>
            </a:extLst>
          </p:cNvPr>
          <p:cNvSpPr txBox="1"/>
          <p:nvPr/>
        </p:nvSpPr>
        <p:spPr>
          <a:xfrm>
            <a:off x="1065312" y="4741926"/>
            <a:ext cx="2967305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스타벅스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52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커피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)= 4.58258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스타벅스</a:t>
            </a:r>
            <a:r>
              <a:rPr lang="en-US" altLang="ko-KR" sz="1200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폴바셋</a:t>
            </a:r>
            <a:r>
              <a:rPr lang="en-US" altLang="ko-KR" sz="1200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1200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2</a:t>
            </a:r>
          </a:p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스타벅스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이디야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3.87298</a:t>
            </a:r>
          </a:p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스타벅스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커피모아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= 5.09902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스타벅스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빽다방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= 4.47214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스타벅스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아웃백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2.64575</a:t>
            </a:r>
          </a:p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스타벅스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삼다수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= 3</a:t>
            </a:r>
          </a:p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스타벅스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트레비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= 2.23607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605" y="4797152"/>
            <a:ext cx="4432746" cy="149754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687BD693-1F9D-4D3D-9690-5E63D3382758}"/>
              </a:ext>
            </a:extLst>
          </p:cNvPr>
          <p:cNvSpPr/>
          <p:nvPr/>
        </p:nvSpPr>
        <p:spPr>
          <a:xfrm>
            <a:off x="4423606" y="4955764"/>
            <a:ext cx="4432746" cy="12942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22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ko-KR"/>
              <a:t>2017-09-18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IT</a:t>
            </a:r>
            <a:r>
              <a:rPr lang="ko-KR" altLang="en-US"/>
              <a:t>기획 여승은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2899F-B6AD-4270-801A-BD471463C794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r>
              <a:rPr lang="en-US" altLang="ko-KR"/>
              <a:t>/  17</a:t>
            </a:r>
            <a:endParaRPr lang="ko-KR" altLang="en-US" dirty="0"/>
          </a:p>
        </p:txBody>
      </p:sp>
      <p:sp>
        <p:nvSpPr>
          <p:cNvPr id="6" name="TextBox 6">
            <a:extLst>
              <a:ext uri="{FF2B5EF4-FFF2-40B4-BE49-F238E27FC236}">
                <a16:creationId xmlns="" xmlns:a16="http://schemas.microsoft.com/office/drawing/2014/main" id="{BF9920D5-B8B1-4DAE-A469-98ED8B4227E1}"/>
              </a:ext>
            </a:extLst>
          </p:cNvPr>
          <p:cNvSpPr txBox="1"/>
          <p:nvPr/>
        </p:nvSpPr>
        <p:spPr>
          <a:xfrm>
            <a:off x="142844" y="142852"/>
            <a:ext cx="5077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상품추천시스템</a:t>
            </a:r>
          </a:p>
        </p:txBody>
      </p:sp>
      <p:sp>
        <p:nvSpPr>
          <p:cNvPr id="7" name="TextBox 10"/>
          <p:cNvSpPr txBox="1"/>
          <p:nvPr/>
        </p:nvSpPr>
        <p:spPr>
          <a:xfrm>
            <a:off x="287399" y="1002980"/>
            <a:ext cx="8568952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아이템 기반 협업 필터링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(Item-based CF) –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유클라디안</a:t>
            </a:r>
            <a:r>
              <a:rPr lang="ko-KR" altLang="en-US" sz="16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거리</a:t>
            </a:r>
            <a:endParaRPr lang="en-US" altLang="ko-KR" sz="16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300595"/>
              </p:ext>
            </p:extLst>
          </p:nvPr>
        </p:nvGraphicFramePr>
        <p:xfrm>
          <a:off x="312842" y="3757914"/>
          <a:ext cx="8543509" cy="20593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2077">
                  <a:extLst>
                    <a:ext uri="{9D8B030D-6E8A-4147-A177-3AD203B41FA5}">
                      <a16:colId xmlns="" xmlns:a16="http://schemas.microsoft.com/office/drawing/2014/main" val="4037509312"/>
                    </a:ext>
                  </a:extLst>
                </a:gridCol>
                <a:gridCol w="825523">
                  <a:extLst>
                    <a:ext uri="{9D8B030D-6E8A-4147-A177-3AD203B41FA5}">
                      <a16:colId xmlns="" xmlns:a16="http://schemas.microsoft.com/office/drawing/2014/main" val="22480299"/>
                    </a:ext>
                  </a:extLst>
                </a:gridCol>
                <a:gridCol w="733798">
                  <a:extLst>
                    <a:ext uri="{9D8B030D-6E8A-4147-A177-3AD203B41FA5}">
                      <a16:colId xmlns="" xmlns:a16="http://schemas.microsoft.com/office/drawing/2014/main" val="3803707374"/>
                    </a:ext>
                  </a:extLst>
                </a:gridCol>
                <a:gridCol w="825523">
                  <a:extLst>
                    <a:ext uri="{9D8B030D-6E8A-4147-A177-3AD203B41FA5}">
                      <a16:colId xmlns="" xmlns:a16="http://schemas.microsoft.com/office/drawing/2014/main" val="1612611081"/>
                    </a:ext>
                  </a:extLst>
                </a:gridCol>
                <a:gridCol w="825523">
                  <a:extLst>
                    <a:ext uri="{9D8B030D-6E8A-4147-A177-3AD203B41FA5}">
                      <a16:colId xmlns="" xmlns:a16="http://schemas.microsoft.com/office/drawing/2014/main" val="531934630"/>
                    </a:ext>
                  </a:extLst>
                </a:gridCol>
                <a:gridCol w="825523">
                  <a:extLst>
                    <a:ext uri="{9D8B030D-6E8A-4147-A177-3AD203B41FA5}">
                      <a16:colId xmlns="" xmlns:a16="http://schemas.microsoft.com/office/drawing/2014/main" val="1558111888"/>
                    </a:ext>
                  </a:extLst>
                </a:gridCol>
                <a:gridCol w="825523">
                  <a:extLst>
                    <a:ext uri="{9D8B030D-6E8A-4147-A177-3AD203B41FA5}">
                      <a16:colId xmlns="" xmlns:a16="http://schemas.microsoft.com/office/drawing/2014/main" val="2131093270"/>
                    </a:ext>
                  </a:extLst>
                </a:gridCol>
                <a:gridCol w="825523">
                  <a:extLst>
                    <a:ext uri="{9D8B030D-6E8A-4147-A177-3AD203B41FA5}">
                      <a16:colId xmlns="" xmlns:a16="http://schemas.microsoft.com/office/drawing/2014/main" val="2586123708"/>
                    </a:ext>
                  </a:extLst>
                </a:gridCol>
                <a:gridCol w="825523">
                  <a:extLst>
                    <a:ext uri="{9D8B030D-6E8A-4147-A177-3AD203B41FA5}">
                      <a16:colId xmlns="" xmlns:a16="http://schemas.microsoft.com/office/drawing/2014/main" val="2707575638"/>
                    </a:ext>
                  </a:extLst>
                </a:gridCol>
                <a:gridCol w="1008973">
                  <a:extLst>
                    <a:ext uri="{9D8B030D-6E8A-4147-A177-3AD203B41FA5}">
                      <a16:colId xmlns="" xmlns:a16="http://schemas.microsoft.com/office/drawing/2014/main" val="116149751"/>
                    </a:ext>
                  </a:extLst>
                </a:gridCol>
              </a:tblGrid>
              <a:tr h="19958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스타벅스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52</a:t>
                      </a:r>
                      <a:r>
                        <a:rPr lang="ko-KR" altLang="en-US" sz="1000" u="none" strike="noStrike" dirty="0">
                          <a:effectLst/>
                        </a:rPr>
                        <a:t>커피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폴바셋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이디야모카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커피모아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빽다방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아웃백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삼다수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트레비탄산수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15368733"/>
                  </a:ext>
                </a:extLst>
              </a:tr>
              <a:tr h="2086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스타벅스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0.179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0.333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0.205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0.164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0.183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0.274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0.25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0.309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5086474"/>
                  </a:ext>
                </a:extLst>
              </a:tr>
              <a:tr h="2086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52</a:t>
                      </a:r>
                      <a:r>
                        <a:rPr lang="ko-KR" altLang="en-US" sz="1000" u="none" strike="noStrike" dirty="0">
                          <a:effectLst/>
                        </a:rPr>
                        <a:t>커피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0.179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0.414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0.274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0.414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0.290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0.187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89692069"/>
                  </a:ext>
                </a:extLst>
              </a:tr>
              <a:tr h="2086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</a:rPr>
                        <a:t>폴바셋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0.333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0.211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0.176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0.183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0.309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0.366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76302190"/>
                  </a:ext>
                </a:extLst>
              </a:tr>
              <a:tr h="2086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</a:rPr>
                        <a:t>이디야모카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0.205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0.414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0.25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0.274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0.414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0.25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0.274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0.195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77175816"/>
                  </a:ext>
                </a:extLst>
              </a:tr>
              <a:tr h="2086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</a:rPr>
                        <a:t>커피모아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0.164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0.274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0.176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0.274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0.187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0.261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0.176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6948442"/>
                  </a:ext>
                </a:extLst>
              </a:tr>
              <a:tr h="2086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</a:rPr>
                        <a:t>뺵다방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0.183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0.414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0.183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0.414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0.211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0.173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0.261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0.183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89813983"/>
                  </a:ext>
                </a:extLst>
              </a:tr>
              <a:tr h="2086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</a:rPr>
                        <a:t>아웃백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0.274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0.309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0.187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0.173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0.232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0.290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8323923"/>
                  </a:ext>
                </a:extLst>
              </a:tr>
              <a:tr h="19958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</a:rPr>
                        <a:t>삼다수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0.366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0.274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0.261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0.232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0.232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0.179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38340661"/>
                  </a:ext>
                </a:extLst>
              </a:tr>
              <a:tr h="19958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트레비탄산수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0.309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0.187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0.205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0.195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0.176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0.29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0.29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0.179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72" marR="9072" marT="90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83639163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987325"/>
              </p:ext>
            </p:extLst>
          </p:nvPr>
        </p:nvGraphicFramePr>
        <p:xfrm>
          <a:off x="312838" y="1586672"/>
          <a:ext cx="8543514" cy="1691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9577">
                  <a:extLst>
                    <a:ext uri="{9D8B030D-6E8A-4147-A177-3AD203B41FA5}">
                      <a16:colId xmlns="" xmlns:a16="http://schemas.microsoft.com/office/drawing/2014/main" val="663511249"/>
                    </a:ext>
                  </a:extLst>
                </a:gridCol>
                <a:gridCol w="831582">
                  <a:extLst>
                    <a:ext uri="{9D8B030D-6E8A-4147-A177-3AD203B41FA5}">
                      <a16:colId xmlns="" xmlns:a16="http://schemas.microsoft.com/office/drawing/2014/main" val="2380480554"/>
                    </a:ext>
                  </a:extLst>
                </a:gridCol>
                <a:gridCol w="831582">
                  <a:extLst>
                    <a:ext uri="{9D8B030D-6E8A-4147-A177-3AD203B41FA5}">
                      <a16:colId xmlns="" xmlns:a16="http://schemas.microsoft.com/office/drawing/2014/main" val="3576653560"/>
                    </a:ext>
                  </a:extLst>
                </a:gridCol>
                <a:gridCol w="831582">
                  <a:extLst>
                    <a:ext uri="{9D8B030D-6E8A-4147-A177-3AD203B41FA5}">
                      <a16:colId xmlns="" xmlns:a16="http://schemas.microsoft.com/office/drawing/2014/main" val="4227448749"/>
                    </a:ext>
                  </a:extLst>
                </a:gridCol>
                <a:gridCol w="831582">
                  <a:extLst>
                    <a:ext uri="{9D8B030D-6E8A-4147-A177-3AD203B41FA5}">
                      <a16:colId xmlns="" xmlns:a16="http://schemas.microsoft.com/office/drawing/2014/main" val="1891874386"/>
                    </a:ext>
                  </a:extLst>
                </a:gridCol>
                <a:gridCol w="831582">
                  <a:extLst>
                    <a:ext uri="{9D8B030D-6E8A-4147-A177-3AD203B41FA5}">
                      <a16:colId xmlns="" xmlns:a16="http://schemas.microsoft.com/office/drawing/2014/main" val="1062168709"/>
                    </a:ext>
                  </a:extLst>
                </a:gridCol>
                <a:gridCol w="831582">
                  <a:extLst>
                    <a:ext uri="{9D8B030D-6E8A-4147-A177-3AD203B41FA5}">
                      <a16:colId xmlns="" xmlns:a16="http://schemas.microsoft.com/office/drawing/2014/main" val="428835298"/>
                    </a:ext>
                  </a:extLst>
                </a:gridCol>
                <a:gridCol w="831582">
                  <a:extLst>
                    <a:ext uri="{9D8B030D-6E8A-4147-A177-3AD203B41FA5}">
                      <a16:colId xmlns="" xmlns:a16="http://schemas.microsoft.com/office/drawing/2014/main" val="1593006869"/>
                    </a:ext>
                  </a:extLst>
                </a:gridCol>
                <a:gridCol w="831582">
                  <a:extLst>
                    <a:ext uri="{9D8B030D-6E8A-4147-A177-3AD203B41FA5}">
                      <a16:colId xmlns="" xmlns:a16="http://schemas.microsoft.com/office/drawing/2014/main" val="1376502803"/>
                    </a:ext>
                  </a:extLst>
                </a:gridCol>
                <a:gridCol w="861281">
                  <a:extLst>
                    <a:ext uri="{9D8B030D-6E8A-4147-A177-3AD203B41FA5}">
                      <a16:colId xmlns="" xmlns:a16="http://schemas.microsoft.com/office/drawing/2014/main" val="3864336410"/>
                    </a:ext>
                  </a:extLst>
                </a:gridCol>
              </a:tblGrid>
              <a:tr h="1251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dirty="0">
                          <a:effectLst/>
                        </a:rPr>
                        <a:t>　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</a:rPr>
                        <a:t>스타벅스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52</a:t>
                      </a:r>
                      <a:r>
                        <a:rPr lang="ko-KR" altLang="en-US" sz="1050" u="none" strike="noStrike" dirty="0">
                          <a:effectLst/>
                        </a:rPr>
                        <a:t>커피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effectLst/>
                        </a:rPr>
                        <a:t>폴바셋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effectLst/>
                        </a:rPr>
                        <a:t>이디야모카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effectLst/>
                        </a:rPr>
                        <a:t>커피모아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effectLst/>
                        </a:rPr>
                        <a:t>빽다방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effectLst/>
                        </a:rPr>
                        <a:t>아웃백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effectLst/>
                        </a:rPr>
                        <a:t>삼다수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</a:rPr>
                        <a:t>트레비탄산수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37163662"/>
                  </a:ext>
                </a:extLst>
              </a:tr>
              <a:tr h="1107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dirty="0">
                          <a:effectLst/>
                        </a:rPr>
                        <a:t>스타벅스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4.5825757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3.8729833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5.0990195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4.472136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2.6457513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3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2.23606798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48339484"/>
                  </a:ext>
                </a:extLst>
              </a:tr>
              <a:tr h="11078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 dirty="0">
                          <a:effectLst/>
                        </a:rPr>
                        <a:t>52</a:t>
                      </a:r>
                      <a:r>
                        <a:rPr lang="ko-KR" altLang="en-US" sz="1050" u="none" strike="noStrike" dirty="0">
                          <a:effectLst/>
                        </a:rPr>
                        <a:t>커피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4.5825757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3.7416574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1.4142136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2.6457513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1.4142136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3.7416574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2.4494897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4.35889894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71883556"/>
                  </a:ext>
                </a:extLst>
              </a:tr>
              <a:tr h="1107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dirty="0" err="1">
                          <a:effectLst/>
                        </a:rPr>
                        <a:t>폴바셋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2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3.7416574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3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4.6904158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4.472136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2.236068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1.7320508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3.87298335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52066782"/>
                  </a:ext>
                </a:extLst>
              </a:tr>
              <a:tr h="1107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dirty="0" err="1">
                          <a:effectLst/>
                        </a:rPr>
                        <a:t>이디야모카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3.8729833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1.4142136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3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2.6457513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1.4142136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3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2.6457513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4.12310563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57788917"/>
                  </a:ext>
                </a:extLst>
              </a:tr>
              <a:tr h="1107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dirty="0" err="1">
                          <a:effectLst/>
                        </a:rPr>
                        <a:t>커피모아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5.0990195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2.6457513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4.6904158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2.6457513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3.7416574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4.3588989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2.8284271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4.69041576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08395915"/>
                  </a:ext>
                </a:extLst>
              </a:tr>
              <a:tr h="1107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dirty="0" err="1">
                          <a:effectLst/>
                        </a:rPr>
                        <a:t>뺵다방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4.472136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1.4142136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4.472136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1.4142136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3.7416574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4.7958315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2.8284271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4.47213595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62275607"/>
                  </a:ext>
                </a:extLst>
              </a:tr>
              <a:tr h="1107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dirty="0" err="1">
                          <a:effectLst/>
                        </a:rPr>
                        <a:t>아웃백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2.6457513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3.7416574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2.236068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3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4.3588989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4.7958315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3.3166248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2.44948974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28210982"/>
                  </a:ext>
                </a:extLst>
              </a:tr>
              <a:tr h="1107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dirty="0" err="1">
                          <a:effectLst/>
                        </a:rPr>
                        <a:t>삼다수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3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2.4494897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1.7320508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2.6457513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2.8284271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2.8284271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3.3166248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4.58257569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79605993"/>
                  </a:ext>
                </a:extLst>
              </a:tr>
              <a:tr h="1107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dirty="0">
                          <a:effectLst/>
                        </a:rPr>
                        <a:t>트레비탄산수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2.236068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4.3588989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3.8729833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4.1231056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4.6904158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4.472136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2.4494897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4.5825757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" marR="9142" marT="91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87584755"/>
                  </a:ext>
                </a:extLst>
              </a:tr>
            </a:tbl>
          </a:graphicData>
        </a:graphic>
      </p:graphicFrame>
      <p:sp>
        <p:nvSpPr>
          <p:cNvPr id="28" name="양쪽 대괄호 27"/>
          <p:cNvSpPr/>
          <p:nvPr/>
        </p:nvSpPr>
        <p:spPr>
          <a:xfrm>
            <a:off x="503423" y="5977244"/>
            <a:ext cx="8352928" cy="368196"/>
          </a:xfrm>
          <a:prstGeom prst="bracketPair">
            <a:avLst>
              <a:gd name="adj" fmla="val 101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일반적으로 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유사도가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높을 수록 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가깝고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낮을 수록 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가깝도록 표현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아래쪽 화살표 30"/>
          <p:cNvSpPr/>
          <p:nvPr/>
        </p:nvSpPr>
        <p:spPr>
          <a:xfrm>
            <a:off x="4502482" y="3342531"/>
            <a:ext cx="360040" cy="3511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D50CAC24-4577-4EA2-9F71-5E1083D2CF51}"/>
              </a:ext>
            </a:extLst>
          </p:cNvPr>
          <p:cNvSpPr txBox="1"/>
          <p:nvPr/>
        </p:nvSpPr>
        <p:spPr>
          <a:xfrm>
            <a:off x="4932040" y="3348104"/>
            <a:ext cx="2967305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1/(1+D) [D = </a:t>
            </a:r>
            <a:r>
              <a:rPr lang="ko-KR" altLang="en-US" sz="1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유클라디안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거리점수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12838" y="3757914"/>
            <a:ext cx="1018802" cy="1751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333889" y="1591756"/>
            <a:ext cx="1018802" cy="1751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31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ko-KR"/>
              <a:t>2017-09-18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IT</a:t>
            </a:r>
            <a:r>
              <a:rPr lang="ko-KR" altLang="en-US"/>
              <a:t>기획 여승은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2899F-B6AD-4270-801A-BD471463C794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/  17</a:t>
            </a:r>
            <a:endParaRPr lang="ko-KR" altLang="en-US" dirty="0"/>
          </a:p>
        </p:txBody>
      </p:sp>
      <p:sp>
        <p:nvSpPr>
          <p:cNvPr id="6" name="TextBox 6">
            <a:extLst>
              <a:ext uri="{FF2B5EF4-FFF2-40B4-BE49-F238E27FC236}">
                <a16:creationId xmlns="" xmlns:a16="http://schemas.microsoft.com/office/drawing/2014/main" id="{BF9920D5-B8B1-4DAE-A469-98ED8B4227E1}"/>
              </a:ext>
            </a:extLst>
          </p:cNvPr>
          <p:cNvSpPr txBox="1"/>
          <p:nvPr/>
        </p:nvSpPr>
        <p:spPr>
          <a:xfrm>
            <a:off x="142844" y="142852"/>
            <a:ext cx="5077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상품추천시스템</a:t>
            </a:r>
          </a:p>
        </p:txBody>
      </p:sp>
      <p:sp>
        <p:nvSpPr>
          <p:cNvPr id="7" name="TextBox 10"/>
          <p:cNvSpPr txBox="1"/>
          <p:nvPr/>
        </p:nvSpPr>
        <p:spPr>
          <a:xfrm>
            <a:off x="251521" y="1061568"/>
            <a:ext cx="8640959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latin typeface="나눔고딕" pitchFamily="50" charset="-127"/>
                <a:ea typeface="나눔고딕" pitchFamily="50" charset="-127"/>
              </a:rPr>
              <a:t>아이템 기반 협업 </a:t>
            </a:r>
            <a:r>
              <a:rPr lang="ko-KR" altLang="en-US" sz="1600" b="1" dirty="0" err="1">
                <a:latin typeface="나눔고딕" pitchFamily="50" charset="-127"/>
                <a:ea typeface="나눔고딕" pitchFamily="50" charset="-127"/>
              </a:rPr>
              <a:t>필터링</a:t>
            </a:r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(Item-based CF) – 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코사인 거리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0323EAC9-1B4B-49B8-A3A4-BADAC1B07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214619"/>
              </p:ext>
            </p:extLst>
          </p:nvPr>
        </p:nvGraphicFramePr>
        <p:xfrm>
          <a:off x="323288" y="1548729"/>
          <a:ext cx="8533063" cy="237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5733">
                  <a:extLst>
                    <a:ext uri="{9D8B030D-6E8A-4147-A177-3AD203B41FA5}">
                      <a16:colId xmlns="" xmlns:a16="http://schemas.microsoft.com/office/drawing/2014/main" val="3807707242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728886787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339064470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1569719878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2880271169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851310705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1308162674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1698391954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2829849880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2373459239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2386626978"/>
                    </a:ext>
                  </a:extLst>
                </a:gridCol>
              </a:tblGrid>
              <a:tr h="3849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스벅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52</a:t>
                      </a:r>
                      <a:b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폴바셋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이디야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모아</a:t>
                      </a:r>
                      <a:endParaRPr lang="en-US" altLang="ko-KR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빽다방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아웃백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삼다수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트레비탄산수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…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6116374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여승은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41589928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김지현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47806262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김진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6736105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왕초현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07177448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이슬아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33397499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정혜진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19883392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…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49894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4EEA92EB-45FE-4BCA-AEBB-17837A6F53B9}"/>
                  </a:ext>
                </a:extLst>
              </p:cNvPr>
              <p:cNvSpPr txBox="1"/>
              <p:nvPr/>
            </p:nvSpPr>
            <p:spPr>
              <a:xfrm>
                <a:off x="4572000" y="4080822"/>
                <a:ext cx="4735630" cy="365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cos(</a:t>
                </a:r>
                <a:r>
                  <a:rPr lang="ko-KR" altLang="en-US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스타벅스</a:t>
                </a:r>
                <a:r>
                  <a:rPr lang="en-US" altLang="ko-KR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2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아웃백</a:t>
                </a:r>
                <a:r>
                  <a:rPr lang="en-US" altLang="ko-KR" sz="12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 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4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</a:rPr>
                          <m:t>5∗</m:t>
                        </m:r>
                        <m:r>
                          <m:rPr>
                            <m:nor/>
                          </m:rPr>
                          <a:rPr lang="en-US" altLang="ko-KR" sz="1400" b="0" i="0" dirty="0" smtClean="0">
                            <a:latin typeface="나눔고딕" panose="020D0604000000000000" pitchFamily="50" charset="-127"/>
                            <a:ea typeface="나눔고딕" panose="020D0604000000000000" pitchFamily="50" charset="-127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US" altLang="ko-KR" sz="14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ko-KR" sz="1400" b="0" i="0" dirty="0" smtClean="0">
                            <a:latin typeface="나눔고딕" panose="020D0604000000000000" pitchFamily="50" charset="-127"/>
                            <a:ea typeface="나눔고딕" panose="020D0604000000000000" pitchFamily="50" charset="-127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US" altLang="ko-KR" sz="14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</a:rPr>
                          <m:t>∗4+</m:t>
                        </m:r>
                        <m:r>
                          <m:rPr>
                            <m:nor/>
                          </m:rPr>
                          <a:rPr lang="en-US" altLang="ko-KR" sz="1400" b="0" i="0" dirty="0" smtClean="0">
                            <a:latin typeface="나눔고딕" panose="020D0604000000000000" pitchFamily="50" charset="-127"/>
                            <a:ea typeface="나눔고딕" panose="020D0604000000000000" pitchFamily="50" charset="-127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altLang="ko-KR" sz="14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lang="en-US" altLang="ko-KR" sz="1400" b="0" i="0" dirty="0" smtClean="0">
                            <a:latin typeface="나눔고딕" panose="020D0604000000000000" pitchFamily="50" charset="-127"/>
                            <a:ea typeface="나눔고딕" panose="020D0604000000000000" pitchFamily="50" charset="-127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US" altLang="ko-KR" sz="14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ko-KR" sz="1400" b="0" i="0" dirty="0" smtClean="0">
                            <a:latin typeface="나눔고딕" panose="020D0604000000000000" pitchFamily="50" charset="-127"/>
                            <a:ea typeface="나눔고딕" panose="020D0604000000000000" pitchFamily="50" charset="-127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US" altLang="ko-KR" sz="14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lang="en-US" altLang="ko-KR" sz="1400" b="0" i="0" dirty="0" smtClean="0">
                            <a:latin typeface="나눔고딕" panose="020D0604000000000000" pitchFamily="50" charset="-127"/>
                            <a:ea typeface="나눔고딕" panose="020D0604000000000000" pitchFamily="50" charset="-127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  <m:t>5</m:t>
                                </m:r>
                              </m:e>
                              <m:sup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  <m:t>5</m:t>
                                </m:r>
                              </m:e>
                              <m:sup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  <m:t>4</m:t>
                                </m:r>
                              </m:e>
                              <m:sup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∗</m:t>
                        </m:r>
                        <m:rad>
                          <m:radPr>
                            <m:degHide m:val="on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  <m:t>4</m:t>
                                </m:r>
                              </m:e>
                              <m:sup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  <m:t>5</m:t>
                                </m:r>
                              </m:e>
                              <m:sup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EEA92EB-45FE-4BCA-AEBB-17837A6F5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080822"/>
                <a:ext cx="4735630" cy="365549"/>
              </a:xfrm>
              <a:prstGeom prst="rect">
                <a:avLst/>
              </a:prstGeom>
              <a:blipFill rotWithShape="0">
                <a:blip r:embed="rId2"/>
                <a:stretch>
                  <a:fillRect l="-1931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2827C50-0B3C-42B2-95CE-21CD8D3CABF3}"/>
              </a:ext>
            </a:extLst>
          </p:cNvPr>
          <p:cNvSpPr txBox="1"/>
          <p:nvPr/>
        </p:nvSpPr>
        <p:spPr>
          <a:xfrm>
            <a:off x="323288" y="4117403"/>
            <a:ext cx="5402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0C7677A-27AA-4347-B0E5-3A765F803905}"/>
              </a:ext>
            </a:extLst>
          </p:cNvPr>
          <p:cNvSpPr txBox="1"/>
          <p:nvPr/>
        </p:nvSpPr>
        <p:spPr>
          <a:xfrm>
            <a:off x="3795722" y="4117403"/>
            <a:ext cx="5402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2CC040C6-3F2E-4333-BFEC-3387F595BD9E}"/>
                  </a:ext>
                </a:extLst>
              </p:cNvPr>
              <p:cNvSpPr txBox="1"/>
              <p:nvPr/>
            </p:nvSpPr>
            <p:spPr>
              <a:xfrm>
                <a:off x="1029621" y="4036687"/>
                <a:ext cx="2412280" cy="9058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ko-KR" altLang="en-US" sz="1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C040C6-3F2E-4333-BFEC-3387F595B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621" y="4036687"/>
                <a:ext cx="2412280" cy="905825"/>
              </a:xfrm>
              <a:prstGeom prst="rect">
                <a:avLst/>
              </a:prstGeom>
              <a:blipFill>
                <a:blip r:embed="rId3"/>
                <a:stretch>
                  <a:fillRect l="-758" t="-39597" r="-8081" b="-255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50CAC24-4577-4EA2-9F71-5E1083D2CF51}"/>
              </a:ext>
            </a:extLst>
          </p:cNvPr>
          <p:cNvSpPr txBox="1"/>
          <p:nvPr/>
        </p:nvSpPr>
        <p:spPr>
          <a:xfrm>
            <a:off x="945955" y="4918577"/>
            <a:ext cx="2495946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스타벅스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52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커피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)= 0.85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스타벅스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폴바셋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0.87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스타벅스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이디야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0.76</a:t>
            </a:r>
          </a:p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스타벅스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커피모아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= 0.81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스타벅스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빽다방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= 0.83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스타벅스</a:t>
            </a:r>
            <a:r>
              <a:rPr lang="en-US" altLang="ko-KR" sz="1200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아웃백</a:t>
            </a:r>
            <a:r>
              <a:rPr lang="en-US" altLang="ko-KR" sz="1200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1200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en-US" altLang="ko-KR" sz="1200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0.96</a:t>
            </a:r>
          </a:p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스타벅스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삼다수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= 0.93</a:t>
            </a:r>
          </a:p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스타벅스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트레비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= 0.94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CD4BBF8-FAC3-4B45-B1DD-52E310B7933E}"/>
              </a:ext>
            </a:extLst>
          </p:cNvPr>
          <p:cNvSpPr txBox="1"/>
          <p:nvPr/>
        </p:nvSpPr>
        <p:spPr>
          <a:xfrm>
            <a:off x="323288" y="4942512"/>
            <a:ext cx="5402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326" y="4974623"/>
            <a:ext cx="5140970" cy="14859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687BD693-1F9D-4D3D-9690-5E63D3382758}"/>
              </a:ext>
            </a:extLst>
          </p:cNvPr>
          <p:cNvSpPr/>
          <p:nvPr/>
        </p:nvSpPr>
        <p:spPr>
          <a:xfrm>
            <a:off x="1115616" y="1532580"/>
            <a:ext cx="754197" cy="239696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687BD693-1F9D-4D3D-9690-5E63D3382758}"/>
              </a:ext>
            </a:extLst>
          </p:cNvPr>
          <p:cNvSpPr/>
          <p:nvPr/>
        </p:nvSpPr>
        <p:spPr>
          <a:xfrm>
            <a:off x="5772686" y="1531835"/>
            <a:ext cx="754197" cy="239696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687BD693-1F9D-4D3D-9690-5E63D3382758}"/>
              </a:ext>
            </a:extLst>
          </p:cNvPr>
          <p:cNvSpPr/>
          <p:nvPr/>
        </p:nvSpPr>
        <p:spPr>
          <a:xfrm>
            <a:off x="3530579" y="5131903"/>
            <a:ext cx="5134717" cy="16930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1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ko-KR"/>
              <a:t>2017-09-18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IT</a:t>
            </a:r>
            <a:r>
              <a:rPr lang="ko-KR" altLang="en-US"/>
              <a:t>기획 여승은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2899F-B6AD-4270-801A-BD471463C794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r>
              <a:rPr lang="en-US" altLang="ko-KR"/>
              <a:t>/  17</a:t>
            </a:r>
            <a:endParaRPr lang="ko-KR" altLang="en-US" dirty="0"/>
          </a:p>
        </p:txBody>
      </p:sp>
      <p:sp>
        <p:nvSpPr>
          <p:cNvPr id="6" name="TextBox 6">
            <a:extLst>
              <a:ext uri="{FF2B5EF4-FFF2-40B4-BE49-F238E27FC236}">
                <a16:creationId xmlns="" xmlns:a16="http://schemas.microsoft.com/office/drawing/2014/main" id="{BF9920D5-B8B1-4DAE-A469-98ED8B4227E1}"/>
              </a:ext>
            </a:extLst>
          </p:cNvPr>
          <p:cNvSpPr txBox="1"/>
          <p:nvPr/>
        </p:nvSpPr>
        <p:spPr>
          <a:xfrm>
            <a:off x="142844" y="142852"/>
            <a:ext cx="5077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상품추천시스템</a:t>
            </a:r>
          </a:p>
        </p:txBody>
      </p:sp>
      <p:sp>
        <p:nvSpPr>
          <p:cNvPr id="7" name="TextBox 10"/>
          <p:cNvSpPr txBox="1"/>
          <p:nvPr/>
        </p:nvSpPr>
        <p:spPr>
          <a:xfrm>
            <a:off x="251521" y="1061568"/>
            <a:ext cx="8640959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latin typeface="나눔고딕" pitchFamily="50" charset="-127"/>
                <a:ea typeface="나눔고딕" pitchFamily="50" charset="-127"/>
              </a:rPr>
              <a:t>아이템 기반 협업 </a:t>
            </a:r>
            <a:r>
              <a:rPr lang="ko-KR" altLang="en-US" sz="1600" b="1" dirty="0" err="1">
                <a:latin typeface="나눔고딕" pitchFamily="50" charset="-127"/>
                <a:ea typeface="나눔고딕" pitchFamily="50" charset="-127"/>
              </a:rPr>
              <a:t>필터링</a:t>
            </a:r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(Item-based CF) – 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코사인 거리</a:t>
            </a: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정규화</a:t>
            </a: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0323EAC9-1B4B-49B8-A3A4-BADAC1B07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642773"/>
              </p:ext>
            </p:extLst>
          </p:nvPr>
        </p:nvGraphicFramePr>
        <p:xfrm>
          <a:off x="341593" y="1558561"/>
          <a:ext cx="8533063" cy="237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5733">
                  <a:extLst>
                    <a:ext uri="{9D8B030D-6E8A-4147-A177-3AD203B41FA5}">
                      <a16:colId xmlns="" xmlns:a16="http://schemas.microsoft.com/office/drawing/2014/main" val="3807707242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728886787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339064470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1569719878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2880271169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851310705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1308162674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1698391954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2829849880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2373459239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2386626978"/>
                    </a:ext>
                  </a:extLst>
                </a:gridCol>
              </a:tblGrid>
              <a:tr h="3849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스벅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52</a:t>
                      </a:r>
                      <a:b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폴바셋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이디야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모아</a:t>
                      </a:r>
                      <a:endParaRPr lang="en-US" altLang="ko-KR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빽다방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아웃백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삼다수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트레비탄산수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…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6116374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여승은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41589928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김지현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47806262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김진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6736105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왕초현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07177448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이슬아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33397499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정혜진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19883392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…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4989427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675490"/>
              </p:ext>
            </p:extLst>
          </p:nvPr>
        </p:nvGraphicFramePr>
        <p:xfrm>
          <a:off x="359416" y="4739457"/>
          <a:ext cx="8533064" cy="16695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4793">
                  <a:extLst>
                    <a:ext uri="{9D8B030D-6E8A-4147-A177-3AD203B41FA5}">
                      <a16:colId xmlns="" xmlns:a16="http://schemas.microsoft.com/office/drawing/2014/main" val="1688624768"/>
                    </a:ext>
                  </a:extLst>
                </a:gridCol>
                <a:gridCol w="838159">
                  <a:extLst>
                    <a:ext uri="{9D8B030D-6E8A-4147-A177-3AD203B41FA5}">
                      <a16:colId xmlns="" xmlns:a16="http://schemas.microsoft.com/office/drawing/2014/main" val="610485431"/>
                    </a:ext>
                  </a:extLst>
                </a:gridCol>
                <a:gridCol w="838159">
                  <a:extLst>
                    <a:ext uri="{9D8B030D-6E8A-4147-A177-3AD203B41FA5}">
                      <a16:colId xmlns="" xmlns:a16="http://schemas.microsoft.com/office/drawing/2014/main" val="219293375"/>
                    </a:ext>
                  </a:extLst>
                </a:gridCol>
                <a:gridCol w="915579">
                  <a:extLst>
                    <a:ext uri="{9D8B030D-6E8A-4147-A177-3AD203B41FA5}">
                      <a16:colId xmlns="" xmlns:a16="http://schemas.microsoft.com/office/drawing/2014/main" val="2901027172"/>
                    </a:ext>
                  </a:extLst>
                </a:gridCol>
                <a:gridCol w="838159">
                  <a:extLst>
                    <a:ext uri="{9D8B030D-6E8A-4147-A177-3AD203B41FA5}">
                      <a16:colId xmlns="" xmlns:a16="http://schemas.microsoft.com/office/drawing/2014/main" val="3380509968"/>
                    </a:ext>
                  </a:extLst>
                </a:gridCol>
                <a:gridCol w="838159">
                  <a:extLst>
                    <a:ext uri="{9D8B030D-6E8A-4147-A177-3AD203B41FA5}">
                      <a16:colId xmlns="" xmlns:a16="http://schemas.microsoft.com/office/drawing/2014/main" val="1578932158"/>
                    </a:ext>
                  </a:extLst>
                </a:gridCol>
                <a:gridCol w="915579">
                  <a:extLst>
                    <a:ext uri="{9D8B030D-6E8A-4147-A177-3AD203B41FA5}">
                      <a16:colId xmlns="" xmlns:a16="http://schemas.microsoft.com/office/drawing/2014/main" val="3922993417"/>
                    </a:ext>
                  </a:extLst>
                </a:gridCol>
                <a:gridCol w="838159">
                  <a:extLst>
                    <a:ext uri="{9D8B030D-6E8A-4147-A177-3AD203B41FA5}">
                      <a16:colId xmlns="" xmlns:a16="http://schemas.microsoft.com/office/drawing/2014/main" val="3886387967"/>
                    </a:ext>
                  </a:extLst>
                </a:gridCol>
                <a:gridCol w="838159">
                  <a:extLst>
                    <a:ext uri="{9D8B030D-6E8A-4147-A177-3AD203B41FA5}">
                      <a16:colId xmlns="" xmlns:a16="http://schemas.microsoft.com/office/drawing/2014/main" val="1084692691"/>
                    </a:ext>
                  </a:extLst>
                </a:gridCol>
                <a:gridCol w="838159">
                  <a:extLst>
                    <a:ext uri="{9D8B030D-6E8A-4147-A177-3AD203B41FA5}">
                      <a16:colId xmlns="" xmlns:a16="http://schemas.microsoft.com/office/drawing/2014/main" val="2245922778"/>
                    </a:ext>
                  </a:extLst>
                </a:gridCol>
              </a:tblGrid>
              <a:tr h="42374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u="none" strike="noStrike" dirty="0">
                          <a:effectLst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스벅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52</a:t>
                      </a:r>
                      <a:b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폴바셋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이디야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모아</a:t>
                      </a:r>
                      <a:endParaRPr lang="en-US" altLang="ko-KR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빽다방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아웃백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삼다수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트레비탄산수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38862896"/>
                  </a:ext>
                </a:extLst>
              </a:tr>
              <a:tr h="20206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>
                          <a:effectLst/>
                        </a:rPr>
                        <a:t>여승은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0.5631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0.4630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0.4747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0.2697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0.3586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0.5443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</a:rPr>
                        <a:t>-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92465181"/>
                  </a:ext>
                </a:extLst>
              </a:tr>
              <a:tr h="20206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>
                          <a:effectLst/>
                        </a:rPr>
                        <a:t>김지현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0.4630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0.4243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</a:rPr>
                        <a:t>-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</a:rPr>
                        <a:t>0.6742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</a:rPr>
                        <a:t>0.4714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</a:rPr>
                        <a:t>0.4781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</a:rPr>
                        <a:t>-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</a:rPr>
                        <a:t>0.3592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04635467"/>
                  </a:ext>
                </a:extLst>
              </a:tr>
              <a:tr h="20206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>
                          <a:effectLst/>
                        </a:rPr>
                        <a:t>김진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</a:rPr>
                        <a:t>0.2252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0.6173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0.4243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0.4747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0.5394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</a:rPr>
                        <a:t>-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</a:rPr>
                        <a:t>-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</a:rPr>
                        <a:t>0.2722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</a:rPr>
                        <a:t>0.1796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13761034"/>
                  </a:ext>
                </a:extLst>
              </a:tr>
              <a:tr h="20206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 err="1">
                          <a:effectLst/>
                        </a:rPr>
                        <a:t>왕초현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</a:rPr>
                        <a:t>0.5631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</a:rPr>
                        <a:t>0.3086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0.5658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0.3165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0.4045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0.2357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0.4781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</a:rPr>
                        <a:t>0.4082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</a:rPr>
                        <a:t>0.8980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33701612"/>
                  </a:ext>
                </a:extLst>
              </a:tr>
              <a:tr h="20206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>
                          <a:effectLst/>
                        </a:rPr>
                        <a:t>이슬아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</a:rPr>
                        <a:t>0.4505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</a:rPr>
                        <a:t>0.3086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0.7072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0.4747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0.1348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0.4714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0.5976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3226736"/>
                  </a:ext>
                </a:extLst>
              </a:tr>
              <a:tr h="20206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>
                          <a:effectLst/>
                        </a:rPr>
                        <a:t>정혜진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</a:rPr>
                        <a:t>0.3378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0.5658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0.4747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-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0.7071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0.2390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0.6804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0.1796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맑은 고딕" panose="020B0503020000020004" pitchFamily="50" charset="-127"/>
                      </a:endParaRPr>
                    </a:p>
                  </a:txBody>
                  <a:tcPr marL="9479" marR="9479" marT="94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44434974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06D5E49E-B75A-43B6-9FFC-A290D8CB6375}"/>
              </a:ext>
            </a:extLst>
          </p:cNvPr>
          <p:cNvSpPr/>
          <p:nvPr/>
        </p:nvSpPr>
        <p:spPr>
          <a:xfrm>
            <a:off x="1115616" y="1984802"/>
            <a:ext cx="7776864" cy="1968156"/>
          </a:xfrm>
          <a:prstGeom prst="rect">
            <a:avLst/>
          </a:prstGeom>
          <a:solidFill>
            <a:schemeClr val="accent5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정규화 </a:t>
            </a:r>
            <a:endParaRPr lang="ko-KR" altLang="en-US" dirty="0"/>
          </a:p>
        </p:txBody>
      </p:sp>
      <p:sp>
        <p:nvSpPr>
          <p:cNvPr id="9" name="아래쪽 화살표 8"/>
          <p:cNvSpPr/>
          <p:nvPr/>
        </p:nvSpPr>
        <p:spPr>
          <a:xfrm>
            <a:off x="4445928" y="4244026"/>
            <a:ext cx="360040" cy="4116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95636" y="3919673"/>
            <a:ext cx="71287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나눔고딕" panose="020D0604000000000000"/>
              </a:rPr>
              <a:t>8.88</a:t>
            </a:r>
            <a:r>
              <a:rPr lang="ko-KR" altLang="en-US" sz="1400" dirty="0">
                <a:ea typeface="나눔고딕" panose="020D0604000000000000"/>
              </a:rPr>
              <a:t> </a:t>
            </a:r>
            <a:r>
              <a:rPr lang="ko-KR" altLang="en-US" sz="1400" dirty="0" smtClean="0">
                <a:ea typeface="나눔고딕" panose="020D0604000000000000"/>
              </a:rPr>
              <a:t>     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나눔고딕" panose="020D0604000000000000"/>
              </a:rPr>
              <a:t>6.48</a:t>
            </a:r>
            <a:r>
              <a:rPr lang="ko-KR" altLang="en-US" sz="1400" dirty="0" smtClean="0">
                <a:ea typeface="나눔고딕" panose="020D0604000000000000"/>
              </a:rPr>
              <a:t>      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나눔고딕" panose="020D0604000000000000"/>
              </a:rPr>
              <a:t>7.07      </a:t>
            </a:r>
            <a:r>
              <a:rPr lang="ko-KR" altLang="en-US" sz="1400" dirty="0" smtClean="0">
                <a:ea typeface="나눔고딕" panose="020D0604000000000000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나눔고딕" panose="020D0604000000000000"/>
              </a:rPr>
              <a:t>6.32      </a:t>
            </a:r>
            <a:r>
              <a:rPr lang="ko-KR" altLang="en-US" sz="1400" dirty="0" smtClean="0">
                <a:ea typeface="나눔고딕" panose="020D060400000000000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나눔고딕" panose="020D0604000000000000"/>
              </a:rPr>
              <a:t>7.42</a:t>
            </a:r>
            <a:r>
              <a:rPr lang="ko-KR" altLang="en-US" sz="1400" dirty="0">
                <a:ea typeface="나눔고딕" panose="020D0604000000000000"/>
              </a:rPr>
              <a:t> </a:t>
            </a:r>
            <a:r>
              <a:rPr lang="ko-KR" altLang="en-US" sz="1400" dirty="0" smtClean="0">
                <a:ea typeface="나눔고딕" panose="020D0604000000000000"/>
              </a:rPr>
              <a:t>      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나눔고딕" panose="020D0604000000000000"/>
              </a:rPr>
              <a:t>4.24</a:t>
            </a:r>
            <a:r>
              <a:rPr lang="ko-KR" altLang="en-US" sz="1400" dirty="0" smtClean="0">
                <a:ea typeface="나눔고딕" panose="020D0604000000000000"/>
              </a:rPr>
              <a:t>      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나눔고딕" panose="020D0604000000000000"/>
              </a:rPr>
              <a:t>8.37      </a:t>
            </a:r>
            <a:r>
              <a:rPr lang="ko-KR" altLang="en-US" sz="1400" dirty="0" smtClean="0">
                <a:ea typeface="나눔고딕" panose="020D060400000000000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나눔고딕" panose="020D0604000000000000"/>
              </a:rPr>
              <a:t>7.35</a:t>
            </a:r>
            <a:r>
              <a:rPr lang="ko-KR" altLang="en-US" sz="1400" dirty="0">
                <a:ea typeface="나눔고딕" panose="020D0604000000000000"/>
              </a:rPr>
              <a:t> </a:t>
            </a:r>
            <a:r>
              <a:rPr lang="ko-KR" altLang="en-US" sz="1400" dirty="0" smtClean="0">
                <a:ea typeface="나눔고딕" panose="020D0604000000000000"/>
              </a:rPr>
              <a:t>    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나눔고딕" panose="020D0604000000000000"/>
              </a:rPr>
              <a:t>5.57</a:t>
            </a:r>
            <a:r>
              <a:rPr lang="ko-KR" altLang="en-US" sz="1400" dirty="0" smtClean="0">
                <a:ea typeface="나눔고딕" panose="020D0604000000000000"/>
              </a:rPr>
              <a:t> </a:t>
            </a:r>
            <a:endParaRPr lang="ko-KR" altLang="en-US" sz="1400" dirty="0">
              <a:ea typeface="나눔고딕" panose="020D060400000000000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D50CAC24-4577-4EA2-9F71-5E1083D2CF51}"/>
                  </a:ext>
                </a:extLst>
              </p:cNvPr>
              <p:cNvSpPr txBox="1"/>
              <p:nvPr/>
            </p:nvSpPr>
            <p:spPr>
              <a:xfrm>
                <a:off x="5023749" y="4244026"/>
                <a:ext cx="3897344" cy="3234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정규화 스타벅스 </a:t>
                </a:r>
                <a:r>
                  <a:rPr lang="en-US" altLang="ko-KR" sz="12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200" b="1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sz="1200" b="1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𝟓</m:t>
                            </m:r>
                          </m:e>
                          <m:sup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𝟐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sz="1200" b="1" i="1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+</m:t>
                            </m:r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ko-KR" sz="1200" b="1" i="1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sz="1200" b="1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1200" b="1" i="1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𝟓</m:t>
                            </m:r>
                          </m:e>
                          <m:sup>
                            <m:r>
                              <a:rPr lang="en-US" altLang="ko-KR" sz="1200" b="1" i="1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𝟐</m:t>
                            </m:r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+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sz="1200" b="1" i="1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𝟒</m:t>
                            </m:r>
                          </m:e>
                          <m:sup>
                            <m:r>
                              <a:rPr lang="en-US" altLang="ko-KR" sz="1200" b="1" i="1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𝟐</m:t>
                            </m:r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+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sz="1200" b="1" i="1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𝟑</m:t>
                            </m:r>
                          </m:e>
                          <m:sup>
                            <m:r>
                              <a:rPr lang="en-US" altLang="ko-KR" sz="1200" b="1" i="1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sz="1200" b="1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=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𝟖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.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𝟖𝟖</m:t>
                        </m:r>
                      </m:e>
                    </m:rad>
                  </m:oMath>
                </a14:m>
                <a:endParaRPr lang="en-US" altLang="ko-KR" sz="1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0CAC24-4577-4EA2-9F71-5E1083D2C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749" y="4244026"/>
                <a:ext cx="3897344" cy="323422"/>
              </a:xfrm>
              <a:prstGeom prst="rect">
                <a:avLst/>
              </a:prstGeom>
              <a:blipFill rotWithShape="0">
                <a:blip r:embed="rId2"/>
                <a:stretch>
                  <a:fillRect b="-150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570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ko-KR" dirty="0"/>
              <a:t>2017-09-18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IT</a:t>
            </a:r>
            <a:r>
              <a:rPr lang="ko-KR" altLang="en-US"/>
              <a:t>기획 여승은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2899F-B6AD-4270-801A-BD471463C794}" type="slidenum">
              <a:rPr lang="ko-KR" altLang="en-US" smtClean="0"/>
              <a:pPr/>
              <a:t>19</a:t>
            </a:fld>
            <a:r>
              <a:rPr lang="ko-KR" altLang="en-US" dirty="0"/>
              <a:t> </a:t>
            </a:r>
            <a:r>
              <a:rPr lang="en-US" altLang="ko-KR" dirty="0"/>
              <a:t>/  17</a:t>
            </a:r>
            <a:endParaRPr lang="ko-KR" altLang="en-US" dirty="0"/>
          </a:p>
        </p:txBody>
      </p:sp>
      <p:sp>
        <p:nvSpPr>
          <p:cNvPr id="6" name="TextBox 6">
            <a:extLst>
              <a:ext uri="{FF2B5EF4-FFF2-40B4-BE49-F238E27FC236}">
                <a16:creationId xmlns="" xmlns:a16="http://schemas.microsoft.com/office/drawing/2014/main" id="{BF9920D5-B8B1-4DAE-A469-98ED8B4227E1}"/>
              </a:ext>
            </a:extLst>
          </p:cNvPr>
          <p:cNvSpPr txBox="1"/>
          <p:nvPr/>
        </p:nvSpPr>
        <p:spPr>
          <a:xfrm>
            <a:off x="142844" y="142852"/>
            <a:ext cx="5077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상품추천시스템</a:t>
            </a:r>
          </a:p>
        </p:txBody>
      </p:sp>
      <p:sp>
        <p:nvSpPr>
          <p:cNvPr id="7" name="TextBox 10"/>
          <p:cNvSpPr txBox="1"/>
          <p:nvPr/>
        </p:nvSpPr>
        <p:spPr>
          <a:xfrm>
            <a:off x="287399" y="1002980"/>
            <a:ext cx="8568952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latin typeface="나눔고딕" pitchFamily="50" charset="-127"/>
                <a:ea typeface="나눔고딕" pitchFamily="50" charset="-127"/>
              </a:rPr>
              <a:t>아이템 기반 협업 필터링</a:t>
            </a:r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(Item-based CF) – </a:t>
            </a: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피어슨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="" xmlns:a16="http://schemas.microsoft.com/office/drawing/2014/main" id="{0323EAC9-1B4B-49B8-A3A4-BADAC1B07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384585"/>
              </p:ext>
            </p:extLst>
          </p:nvPr>
        </p:nvGraphicFramePr>
        <p:xfrm>
          <a:off x="323288" y="1548729"/>
          <a:ext cx="8533063" cy="237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5733">
                  <a:extLst>
                    <a:ext uri="{9D8B030D-6E8A-4147-A177-3AD203B41FA5}">
                      <a16:colId xmlns="" xmlns:a16="http://schemas.microsoft.com/office/drawing/2014/main" val="3807707242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728886787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339064470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1569719878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2880271169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851310705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1308162674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1698391954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2829849880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2373459239"/>
                    </a:ext>
                  </a:extLst>
                </a:gridCol>
                <a:gridCol w="775733">
                  <a:extLst>
                    <a:ext uri="{9D8B030D-6E8A-4147-A177-3AD203B41FA5}">
                      <a16:colId xmlns="" xmlns:a16="http://schemas.microsoft.com/office/drawing/2014/main" val="2386626978"/>
                    </a:ext>
                  </a:extLst>
                </a:gridCol>
              </a:tblGrid>
              <a:tr h="3849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스타</a:t>
                      </a:r>
                      <a:endParaRPr lang="en-US" altLang="ko-KR" sz="12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벅스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52</a:t>
                      </a:r>
                      <a:b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폴바셋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이디야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모아</a:t>
                      </a:r>
                      <a:endParaRPr lang="en-US" altLang="ko-KR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빽다방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아웃백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삼다수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트레비탄산수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…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6116374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여승은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41589928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김지현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47806262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김진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6736105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왕초현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07177448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이슬아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33397499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정혜진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19883392"/>
                  </a:ext>
                </a:extLst>
              </a:tr>
              <a:tr h="2741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…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4989427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87BD693-1F9D-4D3D-9690-5E63D3382758}"/>
              </a:ext>
            </a:extLst>
          </p:cNvPr>
          <p:cNvSpPr/>
          <p:nvPr/>
        </p:nvSpPr>
        <p:spPr>
          <a:xfrm>
            <a:off x="1106738" y="1525622"/>
            <a:ext cx="754197" cy="241631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687BD693-1F9D-4D3D-9690-5E63D3382758}"/>
              </a:ext>
            </a:extLst>
          </p:cNvPr>
          <p:cNvSpPr/>
          <p:nvPr/>
        </p:nvSpPr>
        <p:spPr>
          <a:xfrm>
            <a:off x="3418623" y="1560014"/>
            <a:ext cx="793337" cy="237744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2827C50-0B3C-42B2-95CE-21CD8D3CABF3}"/>
              </a:ext>
            </a:extLst>
          </p:cNvPr>
          <p:cNvSpPr txBox="1"/>
          <p:nvPr/>
        </p:nvSpPr>
        <p:spPr>
          <a:xfrm>
            <a:off x="525070" y="4087565"/>
            <a:ext cx="5402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0C7677A-27AA-4347-B0E5-3A765F803905}"/>
              </a:ext>
            </a:extLst>
          </p:cNvPr>
          <p:cNvSpPr txBox="1"/>
          <p:nvPr/>
        </p:nvSpPr>
        <p:spPr>
          <a:xfrm>
            <a:off x="4860032" y="4105060"/>
            <a:ext cx="5402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CD4BBF8-FAC3-4B45-B1DD-52E310B7933E}"/>
              </a:ext>
            </a:extLst>
          </p:cNvPr>
          <p:cNvSpPr txBox="1"/>
          <p:nvPr/>
        </p:nvSpPr>
        <p:spPr>
          <a:xfrm>
            <a:off x="525070" y="4727160"/>
            <a:ext cx="5402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50CAC24-4577-4EA2-9F71-5E1083D2CF51}"/>
              </a:ext>
            </a:extLst>
          </p:cNvPr>
          <p:cNvSpPr txBox="1"/>
          <p:nvPr/>
        </p:nvSpPr>
        <p:spPr>
          <a:xfrm>
            <a:off x="1065312" y="4741926"/>
            <a:ext cx="2967305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스타벅스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52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커피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)= -0.7385</a:t>
            </a:r>
          </a:p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스타벅스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폴바셋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= 0.63246</a:t>
            </a:r>
          </a:p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스타벅스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이디야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-0.5145</a:t>
            </a:r>
          </a:p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스타벅스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커피모아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= -0.5477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스타벅스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빽다방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= -1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스타벅스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아웃백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0.40452</a:t>
            </a:r>
          </a:p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스타벅스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삼다수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= 0.14286</a:t>
            </a:r>
          </a:p>
          <a:p>
            <a:r>
              <a:rPr lang="en-US" altLang="ko-KR" sz="1200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스타벅스</a:t>
            </a:r>
            <a:r>
              <a:rPr lang="en-US" altLang="ko-KR" sz="1200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트레비</a:t>
            </a:r>
            <a:r>
              <a:rPr lang="en-US" altLang="ko-KR" sz="1200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= 0.94491</a:t>
            </a:r>
            <a:endParaRPr lang="en-US" altLang="ko-KR" sz="1200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860032" y="4430753"/>
            <a:ext cx="3924311" cy="619125"/>
            <a:chOff x="4946812" y="4894641"/>
            <a:chExt cx="3924311" cy="6191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6812" y="4894641"/>
              <a:ext cx="3924311" cy="619125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687BD693-1F9D-4D3D-9690-5E63D3382758}"/>
                </a:ext>
              </a:extLst>
            </p:cNvPr>
            <p:cNvSpPr/>
            <p:nvPr/>
          </p:nvSpPr>
          <p:spPr>
            <a:xfrm>
              <a:off x="4963790" y="5039747"/>
              <a:ext cx="3907333" cy="189453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105060"/>
            <a:ext cx="1524000" cy="5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3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기획 여승은</a:t>
            </a:r>
          </a:p>
        </p:txBody>
      </p:sp>
      <p:sp>
        <p:nvSpPr>
          <p:cNvPr id="11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3795722" y="6492875"/>
            <a:ext cx="2133600" cy="365125"/>
          </a:xfrm>
        </p:spPr>
        <p:txBody>
          <a:bodyPr/>
          <a:lstStyle/>
          <a:p>
            <a:fld id="{4E52899F-B6AD-4270-801A-BD471463C794}" type="slidenum">
              <a:rPr lang="ko-KR" altLang="en-US" smtClean="0"/>
              <a:pPr/>
              <a:t>2</a:t>
            </a:fld>
            <a:r>
              <a:rPr lang="ko-KR" altLang="en-US" dirty="0"/>
              <a:t> </a:t>
            </a:r>
            <a:r>
              <a:rPr lang="en-US" altLang="ko-KR" dirty="0"/>
              <a:t>/ 18</a:t>
            </a:r>
            <a:endParaRPr lang="ko-KR" altLang="en-US" dirty="0"/>
          </a:p>
        </p:txBody>
      </p:sp>
      <p:sp>
        <p:nvSpPr>
          <p:cNvPr id="13" name="TextBox 6">
            <a:extLst>
              <a:ext uri="{FF2B5EF4-FFF2-40B4-BE49-F238E27FC236}">
                <a16:creationId xmlns="" xmlns:a16="http://schemas.microsoft.com/office/drawing/2014/main" id="{BF9920D5-B8B1-4DAE-A469-98ED8B4227E1}"/>
              </a:ext>
            </a:extLst>
          </p:cNvPr>
          <p:cNvSpPr txBox="1"/>
          <p:nvPr/>
        </p:nvSpPr>
        <p:spPr>
          <a:xfrm>
            <a:off x="142844" y="142852"/>
            <a:ext cx="5077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상품추천시스템</a:t>
            </a:r>
            <a:endParaRPr lang="ko-KR" altLang="en-US" sz="3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날짜 개체 틀 1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133600" cy="365125"/>
          </a:xfrm>
        </p:spPr>
        <p:txBody>
          <a:bodyPr/>
          <a:lstStyle/>
          <a:p>
            <a:r>
              <a:rPr lang="en-US" altLang="ko-KR" dirty="0"/>
              <a:t>2018-04-03</a:t>
            </a:r>
            <a:endParaRPr lang="ko-KR" altLang="en-US" dirty="0"/>
          </a:p>
        </p:txBody>
      </p:sp>
      <p:grpSp>
        <p:nvGrpSpPr>
          <p:cNvPr id="72" name="그룹 71"/>
          <p:cNvGrpSpPr/>
          <p:nvPr/>
        </p:nvGrpSpPr>
        <p:grpSpPr>
          <a:xfrm>
            <a:off x="430928" y="1772816"/>
            <a:ext cx="8208913" cy="4465726"/>
            <a:chOff x="136939" y="1201537"/>
            <a:chExt cx="8810812" cy="4136444"/>
          </a:xfrm>
        </p:grpSpPr>
        <p:sp>
          <p:nvSpPr>
            <p:cNvPr id="29" name="직사각형 28"/>
            <p:cNvSpPr/>
            <p:nvPr/>
          </p:nvSpPr>
          <p:spPr>
            <a:xfrm>
              <a:off x="1696806" y="4905933"/>
              <a:ext cx="1368153" cy="4320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아이템 기반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36939" y="4905933"/>
              <a:ext cx="1301350" cy="4320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 기반</a:t>
              </a:r>
            </a:p>
          </p:txBody>
        </p:sp>
        <p:cxnSp>
          <p:nvCxnSpPr>
            <p:cNvPr id="54" name="꺾인 연결선 53"/>
            <p:cNvCxnSpPr/>
            <p:nvPr/>
          </p:nvCxnSpPr>
          <p:spPr>
            <a:xfrm rot="5400000" flipH="1" flipV="1">
              <a:off x="1549031" y="4160937"/>
              <a:ext cx="5260" cy="1480706"/>
            </a:xfrm>
            <a:prstGeom prst="bentConnector3">
              <a:avLst>
                <a:gd name="adj1" fmla="val 444600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1530001" y="4298416"/>
              <a:ext cx="0" cy="38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1" name="그룹 70"/>
            <p:cNvGrpSpPr/>
            <p:nvPr/>
          </p:nvGrpSpPr>
          <p:grpSpPr>
            <a:xfrm>
              <a:off x="323528" y="1201537"/>
              <a:ext cx="8624223" cy="3096879"/>
              <a:chOff x="196249" y="1201537"/>
              <a:chExt cx="8840247" cy="3096879"/>
            </a:xfrm>
          </p:grpSpPr>
          <p:cxnSp>
            <p:nvCxnSpPr>
              <p:cNvPr id="35" name="꺾인 연결선 34"/>
              <p:cNvCxnSpPr/>
              <p:nvPr/>
            </p:nvCxnSpPr>
            <p:spPr>
              <a:xfrm rot="16200000" flipH="1">
                <a:off x="6904002" y="1433147"/>
                <a:ext cx="3694" cy="2959549"/>
              </a:xfrm>
              <a:prstGeom prst="bentConnector3">
                <a:avLst>
                  <a:gd name="adj1" fmla="val -6188414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0" name="그룹 69"/>
              <p:cNvGrpSpPr/>
              <p:nvPr/>
            </p:nvGrpSpPr>
            <p:grpSpPr>
              <a:xfrm>
                <a:off x="196249" y="1201537"/>
                <a:ext cx="8840247" cy="3096879"/>
                <a:chOff x="142844" y="1201537"/>
                <a:chExt cx="8929991" cy="3096879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>
                  <a:off x="1619672" y="2064492"/>
                  <a:ext cx="1368152" cy="432048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정보 </a:t>
                  </a:r>
                  <a:r>
                    <a:rPr lang="ko-KR" altLang="en-US" sz="1600" b="1" dirty="0" err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필터링</a:t>
                  </a:r>
                  <a:endPara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" name="직사각형 17"/>
                <p:cNvSpPr/>
                <p:nvPr/>
              </p:nvSpPr>
              <p:spPr>
                <a:xfrm>
                  <a:off x="3913330" y="1201537"/>
                  <a:ext cx="1368152" cy="432048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추천 시스템</a:t>
                  </a:r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3920722" y="2068186"/>
                  <a:ext cx="1368152" cy="432048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연관성 분석</a:t>
                  </a:r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6221773" y="2064492"/>
                  <a:ext cx="1368152" cy="432048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기타</a:t>
                  </a:r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142844" y="2923803"/>
                  <a:ext cx="1368152" cy="432048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b="1" dirty="0" err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콘텐츠</a:t>
                  </a:r>
                  <a:r>
                    <a:rPr lang="ko-KR" altLang="en-US" sz="16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기반</a:t>
                  </a:r>
                </a:p>
              </p:txBody>
            </p:sp>
            <p:sp>
              <p:nvSpPr>
                <p:cNvPr id="22" name="직사각형 21"/>
                <p:cNvSpPr/>
                <p:nvPr/>
              </p:nvSpPr>
              <p:spPr>
                <a:xfrm>
                  <a:off x="1625754" y="2923803"/>
                  <a:ext cx="1368152" cy="432048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협력 </a:t>
                  </a:r>
                  <a:r>
                    <a:rPr lang="ko-KR" altLang="en-US" sz="1600" b="1" dirty="0" err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필터링</a:t>
                  </a:r>
                  <a:endPara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3102393" y="2927497"/>
                  <a:ext cx="1368152" cy="432048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b="1" dirty="0" err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하이브리드</a:t>
                  </a:r>
                  <a:endPara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4759917" y="2924944"/>
                  <a:ext cx="1368152" cy="432048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베스트셀러</a:t>
                  </a:r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6221773" y="2918667"/>
                  <a:ext cx="1368152" cy="432048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질의응답</a:t>
                  </a:r>
                </a:p>
              </p:txBody>
            </p:sp>
            <p:sp>
              <p:nvSpPr>
                <p:cNvPr id="26" name="직사각형 25"/>
                <p:cNvSpPr/>
                <p:nvPr/>
              </p:nvSpPr>
              <p:spPr>
                <a:xfrm>
                  <a:off x="7704683" y="2920207"/>
                  <a:ext cx="1368152" cy="432048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…</a:t>
                  </a:r>
                  <a:endPara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708016" y="3866368"/>
                  <a:ext cx="1368152" cy="432048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기억 기반</a:t>
                  </a:r>
                  <a:r>
                    <a:rPr lang="en-US" altLang="ko-KR" sz="16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	</a:t>
                  </a:r>
                  <a:endParaRPr lang="ko-KR" altLang="en-US" sz="16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>
                  <a:off x="2519772" y="3866368"/>
                  <a:ext cx="1368152" cy="432048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모델 기반</a:t>
                  </a:r>
                </a:p>
              </p:txBody>
            </p:sp>
            <p:cxnSp>
              <p:nvCxnSpPr>
                <p:cNvPr id="10" name="직선 연결선 9"/>
                <p:cNvCxnSpPr>
                  <a:stCxn id="15" idx="2"/>
                  <a:endCxn id="22" idx="0"/>
                </p:cNvCxnSpPr>
                <p:nvPr/>
              </p:nvCxnSpPr>
              <p:spPr>
                <a:xfrm>
                  <a:off x="2303748" y="2496540"/>
                  <a:ext cx="6082" cy="42726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꺾인 연결선 33"/>
                <p:cNvCxnSpPr>
                  <a:stCxn id="21" idx="0"/>
                  <a:endCxn id="23" idx="0"/>
                </p:cNvCxnSpPr>
                <p:nvPr/>
              </p:nvCxnSpPr>
              <p:spPr>
                <a:xfrm rot="16200000" flipH="1">
                  <a:off x="2304847" y="1445876"/>
                  <a:ext cx="3694" cy="2959549"/>
                </a:xfrm>
                <a:prstGeom prst="bentConnector3">
                  <a:avLst>
                    <a:gd name="adj1" fmla="val -6188414"/>
                  </a:avLst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6" name="직선 연결선 35"/>
                <p:cNvCxnSpPr/>
                <p:nvPr/>
              </p:nvCxnSpPr>
              <p:spPr>
                <a:xfrm>
                  <a:off x="6893684" y="2498387"/>
                  <a:ext cx="6082" cy="42726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2" name="꺾인 연결선 41"/>
                <p:cNvCxnSpPr>
                  <a:stCxn id="15" idx="0"/>
                  <a:endCxn id="20" idx="0"/>
                </p:cNvCxnSpPr>
                <p:nvPr/>
              </p:nvCxnSpPr>
              <p:spPr>
                <a:xfrm rot="5400000" flipH="1" flipV="1">
                  <a:off x="4604798" y="-236558"/>
                  <a:ext cx="12700" cy="4602101"/>
                </a:xfrm>
                <a:prstGeom prst="bentConnector3">
                  <a:avLst>
                    <a:gd name="adj1" fmla="val 1800000"/>
                  </a:avLst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>
                <a:xfrm>
                  <a:off x="4611148" y="1646111"/>
                  <a:ext cx="6082" cy="42726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7" name="꺾인 연결선 46"/>
                <p:cNvCxnSpPr>
                  <a:stCxn id="27" idx="0"/>
                  <a:endCxn id="28" idx="0"/>
                </p:cNvCxnSpPr>
                <p:nvPr/>
              </p:nvCxnSpPr>
              <p:spPr>
                <a:xfrm rot="5400000" flipH="1" flipV="1">
                  <a:off x="2297970" y="2960490"/>
                  <a:ext cx="12700" cy="1811756"/>
                </a:xfrm>
                <a:prstGeom prst="bentConnector3">
                  <a:avLst>
                    <a:gd name="adj1" fmla="val 1800000"/>
                  </a:avLst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9" name="직선 연결선 48"/>
                <p:cNvCxnSpPr/>
                <p:nvPr/>
              </p:nvCxnSpPr>
              <p:spPr>
                <a:xfrm>
                  <a:off x="2313351" y="3351275"/>
                  <a:ext cx="0" cy="31861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  <p:sp>
        <p:nvSpPr>
          <p:cNvPr id="33" name="양쪽 대괄호 32"/>
          <p:cNvSpPr/>
          <p:nvPr/>
        </p:nvSpPr>
        <p:spPr>
          <a:xfrm>
            <a:off x="3712524" y="938111"/>
            <a:ext cx="1830987" cy="417562"/>
          </a:xfrm>
          <a:prstGeom prst="bracketPair">
            <a:avLst>
              <a:gd name="adj" fmla="val 101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추천시스템이란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697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ko-KR"/>
              <a:t>2017-09-18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IT</a:t>
            </a:r>
            <a:r>
              <a:rPr lang="ko-KR" altLang="en-US"/>
              <a:t>기획 여승은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2899F-B6AD-4270-801A-BD471463C794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r>
              <a:rPr lang="en-US" altLang="ko-KR"/>
              <a:t>/  17</a:t>
            </a:r>
            <a:endParaRPr lang="ko-KR" altLang="en-US" dirty="0"/>
          </a:p>
        </p:txBody>
      </p:sp>
      <p:sp>
        <p:nvSpPr>
          <p:cNvPr id="6" name="TextBox 6">
            <a:extLst>
              <a:ext uri="{FF2B5EF4-FFF2-40B4-BE49-F238E27FC236}">
                <a16:creationId xmlns="" xmlns:a16="http://schemas.microsoft.com/office/drawing/2014/main" id="{BF9920D5-B8B1-4DAE-A469-98ED8B4227E1}"/>
              </a:ext>
            </a:extLst>
          </p:cNvPr>
          <p:cNvSpPr txBox="1"/>
          <p:nvPr/>
        </p:nvSpPr>
        <p:spPr>
          <a:xfrm>
            <a:off x="142844" y="142852"/>
            <a:ext cx="5077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상품추천시스템</a:t>
            </a:r>
          </a:p>
        </p:txBody>
      </p:sp>
      <p:sp>
        <p:nvSpPr>
          <p:cNvPr id="7" name="TextBox 10"/>
          <p:cNvSpPr txBox="1"/>
          <p:nvPr/>
        </p:nvSpPr>
        <p:spPr>
          <a:xfrm>
            <a:off x="251521" y="1061568"/>
            <a:ext cx="8640959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latin typeface="나눔고딕" pitchFamily="50" charset="-127"/>
                <a:ea typeface="나눔고딕" pitchFamily="50" charset="-127"/>
              </a:rPr>
              <a:t>아이템 기반 협업 </a:t>
            </a:r>
            <a:r>
              <a:rPr lang="ko-KR" altLang="en-US" sz="1600" b="1" dirty="0" err="1">
                <a:latin typeface="나눔고딕" pitchFamily="50" charset="-127"/>
                <a:ea typeface="나눔고딕" pitchFamily="50" charset="-127"/>
              </a:rPr>
              <a:t>필터링</a:t>
            </a:r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(Item-based CF) – 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유사도 측정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="" xmlns:a16="http://schemas.microsoft.com/office/drawing/2014/main" id="{B66634D7-48FD-43AA-9505-7F3EEC55E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121888"/>
              </p:ext>
            </p:extLst>
          </p:nvPr>
        </p:nvGraphicFramePr>
        <p:xfrm>
          <a:off x="323528" y="1902152"/>
          <a:ext cx="8496944" cy="2063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1717">
                  <a:extLst>
                    <a:ext uri="{9D8B030D-6E8A-4147-A177-3AD203B41FA5}">
                      <a16:colId xmlns="" xmlns:a16="http://schemas.microsoft.com/office/drawing/2014/main" val="2578566300"/>
                    </a:ext>
                  </a:extLst>
                </a:gridCol>
                <a:gridCol w="2004174">
                  <a:extLst>
                    <a:ext uri="{9D8B030D-6E8A-4147-A177-3AD203B41FA5}">
                      <a16:colId xmlns="" xmlns:a16="http://schemas.microsoft.com/office/drawing/2014/main" val="2582860117"/>
                    </a:ext>
                  </a:extLst>
                </a:gridCol>
                <a:gridCol w="2292913">
                  <a:extLst>
                    <a:ext uri="{9D8B030D-6E8A-4147-A177-3AD203B41FA5}">
                      <a16:colId xmlns="" xmlns:a16="http://schemas.microsoft.com/office/drawing/2014/main" val="59205743"/>
                    </a:ext>
                  </a:extLst>
                </a:gridCol>
                <a:gridCol w="2038140">
                  <a:extLst>
                    <a:ext uri="{9D8B030D-6E8A-4147-A177-3AD203B41FA5}">
                      <a16:colId xmlns="" xmlns:a16="http://schemas.microsoft.com/office/drawing/2014/main" val="1122688085"/>
                    </a:ext>
                  </a:extLst>
                </a:gridCol>
              </a:tblGrid>
              <a:tr h="23070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피어슨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유클리디안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코사인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65242085"/>
                  </a:ext>
                </a:extLst>
              </a:tr>
              <a:tr h="2290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스타벅스</a:t>
                      </a:r>
                      <a:r>
                        <a:rPr lang="en-US" altLang="ko-KR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52</a:t>
                      </a:r>
                      <a:r>
                        <a:rPr lang="ko-KR" altLang="en-US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  <a:r>
                        <a:rPr lang="en-US" altLang="ko-KR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-0.7385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4.58258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2606445315"/>
                  </a:ext>
                </a:extLst>
              </a:tr>
              <a:tr h="2290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스타벅스</a:t>
                      </a:r>
                      <a:r>
                        <a:rPr lang="en-US" altLang="ko-KR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폴바셋</a:t>
                      </a:r>
                      <a:r>
                        <a:rPr lang="en-US" altLang="ko-KR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0.6325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C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967991118"/>
                  </a:ext>
                </a:extLst>
              </a:tr>
              <a:tr h="2290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스타벅스</a:t>
                      </a:r>
                      <a:r>
                        <a:rPr lang="en-US" altLang="ko-KR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이디야</a:t>
                      </a:r>
                      <a:r>
                        <a:rPr lang="en-US" altLang="ko-KR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-0.5145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3.87298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0.76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564597408"/>
                  </a:ext>
                </a:extLst>
              </a:tr>
              <a:tr h="2290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스타벅스</a:t>
                      </a:r>
                      <a:r>
                        <a:rPr lang="en-US" altLang="ko-KR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커피모아</a:t>
                      </a:r>
                      <a:r>
                        <a:rPr lang="en-US" altLang="ko-KR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-0.5477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5.09902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707133333"/>
                  </a:ext>
                </a:extLst>
              </a:tr>
              <a:tr h="2290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스타벅스</a:t>
                      </a:r>
                      <a:r>
                        <a:rPr lang="en-US" altLang="ko-KR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빽다방</a:t>
                      </a:r>
                      <a:r>
                        <a:rPr lang="en-US" altLang="ko-KR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4.47214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4119966600"/>
                  </a:ext>
                </a:extLst>
              </a:tr>
              <a:tr h="2290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스타벅스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아웃백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0.40452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2.64575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0.96</a:t>
                      </a:r>
                      <a:endParaRPr lang="en-US" altLang="ko-KR" sz="1100" b="0" i="0" u="none" strike="noStrike" dirty="0">
                        <a:solidFill>
                          <a:srgbClr val="C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2144181619"/>
                  </a:ext>
                </a:extLst>
              </a:tr>
              <a:tr h="2290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스타벅스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삼다수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0.40452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3094750890"/>
                  </a:ext>
                </a:extLst>
              </a:tr>
              <a:tr h="2290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스타벅스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트레비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0.94491</a:t>
                      </a:r>
                      <a:endParaRPr lang="en-US" altLang="ko-KR" sz="1100" b="0" i="0" u="none" strike="noStrike" dirty="0">
                        <a:solidFill>
                          <a:srgbClr val="C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2.23607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358969988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687BD693-1F9D-4D3D-9690-5E63D3382758}"/>
              </a:ext>
            </a:extLst>
          </p:cNvPr>
          <p:cNvSpPr/>
          <p:nvPr/>
        </p:nvSpPr>
        <p:spPr>
          <a:xfrm>
            <a:off x="4488706" y="2357488"/>
            <a:ext cx="2315542" cy="22534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687BD693-1F9D-4D3D-9690-5E63D3382758}"/>
              </a:ext>
            </a:extLst>
          </p:cNvPr>
          <p:cNvSpPr/>
          <p:nvPr/>
        </p:nvSpPr>
        <p:spPr>
          <a:xfrm>
            <a:off x="6804248" y="3284984"/>
            <a:ext cx="2016224" cy="22534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대괄호 22"/>
          <p:cNvSpPr/>
          <p:nvPr/>
        </p:nvSpPr>
        <p:spPr>
          <a:xfrm>
            <a:off x="683568" y="4833344"/>
            <a:ext cx="7958981" cy="722360"/>
          </a:xfrm>
          <a:prstGeom prst="bracketPair">
            <a:avLst>
              <a:gd name="adj" fmla="val 101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각각의 유사도 측정 방식에 따라 순위가 달라짐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유사도 측정을 통해 정확도가 가장 높게 나오는 방식을 선택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687BD693-1F9D-4D3D-9690-5E63D3382758}"/>
              </a:ext>
            </a:extLst>
          </p:cNvPr>
          <p:cNvSpPr/>
          <p:nvPr/>
        </p:nvSpPr>
        <p:spPr>
          <a:xfrm>
            <a:off x="2483768" y="3721152"/>
            <a:ext cx="2004938" cy="22534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26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기획 여승은</a:t>
            </a:r>
          </a:p>
        </p:txBody>
      </p:sp>
      <p:sp>
        <p:nvSpPr>
          <p:cNvPr id="11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3795722" y="6492875"/>
            <a:ext cx="2133600" cy="365125"/>
          </a:xfrm>
        </p:spPr>
        <p:txBody>
          <a:bodyPr/>
          <a:lstStyle/>
          <a:p>
            <a:fld id="{4E52899F-B6AD-4270-801A-BD471463C794}" type="slidenum">
              <a:rPr lang="ko-KR" altLang="en-US" smtClean="0"/>
              <a:pPr/>
              <a:t>3</a:t>
            </a:fld>
            <a:r>
              <a:rPr lang="ko-KR" altLang="en-US" dirty="0"/>
              <a:t> </a:t>
            </a:r>
            <a:r>
              <a:rPr lang="en-US" altLang="ko-KR" dirty="0"/>
              <a:t>/ 18</a:t>
            </a:r>
            <a:endParaRPr lang="ko-KR" altLang="en-US" dirty="0"/>
          </a:p>
        </p:txBody>
      </p:sp>
      <p:sp>
        <p:nvSpPr>
          <p:cNvPr id="13" name="TextBox 6">
            <a:extLst>
              <a:ext uri="{FF2B5EF4-FFF2-40B4-BE49-F238E27FC236}">
                <a16:creationId xmlns="" xmlns:a16="http://schemas.microsoft.com/office/drawing/2014/main" id="{BF9920D5-B8B1-4DAE-A469-98ED8B4227E1}"/>
              </a:ext>
            </a:extLst>
          </p:cNvPr>
          <p:cNvSpPr txBox="1"/>
          <p:nvPr/>
        </p:nvSpPr>
        <p:spPr>
          <a:xfrm>
            <a:off x="142844" y="142852"/>
            <a:ext cx="5077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상품추천시스템</a:t>
            </a:r>
            <a:endParaRPr lang="ko-KR" altLang="en-US" sz="3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날짜 개체 틀 1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133600" cy="365125"/>
          </a:xfrm>
        </p:spPr>
        <p:txBody>
          <a:bodyPr/>
          <a:lstStyle/>
          <a:p>
            <a:r>
              <a:rPr lang="en-US" altLang="ko-KR" dirty="0"/>
              <a:t>2018-04-03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48" y="2230987"/>
            <a:ext cx="1791435" cy="3631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256" y="4841001"/>
            <a:ext cx="2452696" cy="954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638" y="2227680"/>
            <a:ext cx="2443314" cy="1249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2651" y="3558461"/>
            <a:ext cx="2442301" cy="928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4" name="TextBox 10"/>
          <p:cNvSpPr txBox="1"/>
          <p:nvPr/>
        </p:nvSpPr>
        <p:spPr>
          <a:xfrm>
            <a:off x="1158207" y="5893836"/>
            <a:ext cx="84611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200" b="1" dirty="0">
                <a:latin typeface="나눔고딕" pitchFamily="50" charset="-127"/>
                <a:ea typeface="나눔고딕" pitchFamily="50" charset="-127"/>
              </a:rPr>
              <a:t>멜론</a:t>
            </a:r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45" name="TextBox 10"/>
          <p:cNvSpPr txBox="1"/>
          <p:nvPr/>
        </p:nvSpPr>
        <p:spPr>
          <a:xfrm>
            <a:off x="3688544" y="4525610"/>
            <a:ext cx="108012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200" b="1" dirty="0">
                <a:latin typeface="나눔고딕" pitchFamily="50" charset="-127"/>
                <a:ea typeface="나눔고딕" pitchFamily="50" charset="-127"/>
              </a:rPr>
              <a:t>아마존</a:t>
            </a:r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46" name="TextBox 10"/>
          <p:cNvSpPr txBox="1"/>
          <p:nvPr/>
        </p:nvSpPr>
        <p:spPr>
          <a:xfrm>
            <a:off x="3688544" y="5840497"/>
            <a:ext cx="108012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200" b="1" dirty="0" err="1">
                <a:latin typeface="나눔고딕" pitchFamily="50" charset="-127"/>
                <a:ea typeface="나눔고딕" pitchFamily="50" charset="-127"/>
              </a:rPr>
              <a:t>알라딘</a:t>
            </a:r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8283" y="4244121"/>
            <a:ext cx="2700337" cy="1555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3598" y="2276872"/>
            <a:ext cx="2686134" cy="169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0"/>
          <p:cNvSpPr txBox="1"/>
          <p:nvPr/>
        </p:nvSpPr>
        <p:spPr>
          <a:xfrm>
            <a:off x="6823104" y="5841401"/>
            <a:ext cx="139709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1200" b="1" dirty="0" err="1">
                <a:latin typeface="나눔고딕" pitchFamily="50" charset="-127"/>
                <a:ea typeface="나눔고딕" pitchFamily="50" charset="-127"/>
              </a:rPr>
              <a:t>왓챠</a:t>
            </a:r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 err="1">
                <a:latin typeface="나눔고딕" pitchFamily="50" charset="-127"/>
                <a:ea typeface="나눔고딕" pitchFamily="50" charset="-127"/>
              </a:rPr>
              <a:t>넥플릭스</a:t>
            </a:r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19" name="양쪽 대괄호 18"/>
          <p:cNvSpPr/>
          <p:nvPr/>
        </p:nvSpPr>
        <p:spPr>
          <a:xfrm>
            <a:off x="669107" y="1225424"/>
            <a:ext cx="8000284" cy="417562"/>
          </a:xfrm>
          <a:prstGeom prst="bracketPair">
            <a:avLst>
              <a:gd name="adj" fmla="val 101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이렇게 우리의 모든 행동이 기록되고 필요할 때 적절히 추천 되고 있습니다</a:t>
            </a:r>
          </a:p>
        </p:txBody>
      </p:sp>
    </p:spTree>
    <p:extLst>
      <p:ext uri="{BB962C8B-B14F-4D97-AF65-F5344CB8AC3E}">
        <p14:creationId xmlns:p14="http://schemas.microsoft.com/office/powerpoint/2010/main" val="294476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기획 여승은</a:t>
            </a:r>
          </a:p>
        </p:txBody>
      </p:sp>
      <p:sp>
        <p:nvSpPr>
          <p:cNvPr id="11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3795722" y="6492875"/>
            <a:ext cx="2133600" cy="365125"/>
          </a:xfrm>
        </p:spPr>
        <p:txBody>
          <a:bodyPr/>
          <a:lstStyle/>
          <a:p>
            <a:fld id="{4E52899F-B6AD-4270-801A-BD471463C794}" type="slidenum">
              <a:rPr lang="ko-KR" altLang="en-US" smtClean="0"/>
              <a:pPr/>
              <a:t>4</a:t>
            </a:fld>
            <a:r>
              <a:rPr lang="ko-KR" altLang="en-US" dirty="0"/>
              <a:t> </a:t>
            </a:r>
            <a:r>
              <a:rPr lang="en-US" altLang="ko-KR" dirty="0"/>
              <a:t>/ 18</a:t>
            </a:r>
            <a:endParaRPr lang="ko-KR" altLang="en-US" dirty="0"/>
          </a:p>
        </p:txBody>
      </p:sp>
      <p:sp>
        <p:nvSpPr>
          <p:cNvPr id="13" name="TextBox 6">
            <a:extLst>
              <a:ext uri="{FF2B5EF4-FFF2-40B4-BE49-F238E27FC236}">
                <a16:creationId xmlns="" xmlns:a16="http://schemas.microsoft.com/office/drawing/2014/main" id="{BF9920D5-B8B1-4DAE-A469-98ED8B4227E1}"/>
              </a:ext>
            </a:extLst>
          </p:cNvPr>
          <p:cNvSpPr txBox="1"/>
          <p:nvPr/>
        </p:nvSpPr>
        <p:spPr>
          <a:xfrm>
            <a:off x="142844" y="142852"/>
            <a:ext cx="5077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상품추천시스템</a:t>
            </a:r>
            <a:endParaRPr lang="ko-KR" altLang="en-US" sz="3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날짜 개체 틀 1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133600" cy="365125"/>
          </a:xfrm>
        </p:spPr>
        <p:txBody>
          <a:bodyPr/>
          <a:lstStyle/>
          <a:p>
            <a:r>
              <a:rPr lang="en-US" altLang="ko-KR" dirty="0"/>
              <a:t>2018-04-03</a:t>
            </a:r>
            <a:endParaRPr lang="ko-KR" altLang="en-US" dirty="0"/>
          </a:p>
        </p:txBody>
      </p:sp>
      <p:sp>
        <p:nvSpPr>
          <p:cNvPr id="19" name="양쪽 대괄호 18"/>
          <p:cNvSpPr/>
          <p:nvPr/>
        </p:nvSpPr>
        <p:spPr>
          <a:xfrm>
            <a:off x="2951820" y="1055746"/>
            <a:ext cx="3240360" cy="368196"/>
          </a:xfrm>
          <a:prstGeom prst="bracketPair">
            <a:avLst>
              <a:gd name="adj" fmla="val 101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왜 이렇게 추천을 할까요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5229200"/>
            <a:ext cx="9144000" cy="162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주목받지</a:t>
            </a:r>
            <a:r>
              <a:rPr lang="ko-KR" altLang="en-US" dirty="0"/>
              <a:t> 못하는 다수가 핵심적인 소수보다 더 큰 가치를 창출하는 현상에 주목</a:t>
            </a:r>
            <a:endParaRPr lang="en-US" altLang="ko-KR" dirty="0"/>
          </a:p>
          <a:p>
            <a:pPr algn="ctr"/>
            <a:r>
              <a:rPr lang="en-US" altLang="ko-KR" dirty="0"/>
              <a:t>‘ </a:t>
            </a:r>
            <a:r>
              <a:rPr lang="ko-KR" altLang="en-US" dirty="0" err="1"/>
              <a:t>롱테일</a:t>
            </a:r>
            <a:r>
              <a:rPr lang="ko-KR" altLang="en-US" dirty="0"/>
              <a:t> 법칙</a:t>
            </a:r>
            <a:r>
              <a:rPr lang="en-US" altLang="ko-KR" dirty="0"/>
              <a:t>＇</a:t>
            </a:r>
            <a:endParaRPr lang="ko-KR" altLang="en-US" dirty="0"/>
          </a:p>
        </p:txBody>
      </p:sp>
      <p:pic>
        <p:nvPicPr>
          <p:cNvPr id="2050" name="Picture 2" descr="http://pds19.egloos.com/pds/201102/18/59/c0029059_4d5dd4d571e8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1991302"/>
            <a:ext cx="1619250" cy="26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97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기획 여승은</a:t>
            </a:r>
          </a:p>
        </p:txBody>
      </p:sp>
      <p:sp>
        <p:nvSpPr>
          <p:cNvPr id="11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3795722" y="6492875"/>
            <a:ext cx="2133600" cy="365125"/>
          </a:xfrm>
        </p:spPr>
        <p:txBody>
          <a:bodyPr/>
          <a:lstStyle/>
          <a:p>
            <a:fld id="{4E52899F-B6AD-4270-801A-BD471463C794}" type="slidenum">
              <a:rPr lang="ko-KR" altLang="en-US" smtClean="0"/>
              <a:pPr/>
              <a:t>5</a:t>
            </a:fld>
            <a:r>
              <a:rPr lang="ko-KR" altLang="en-US" dirty="0"/>
              <a:t> </a:t>
            </a:r>
            <a:r>
              <a:rPr lang="en-US" altLang="ko-KR" dirty="0"/>
              <a:t>/ 18</a:t>
            </a:r>
            <a:endParaRPr lang="ko-KR" altLang="en-US" dirty="0"/>
          </a:p>
        </p:txBody>
      </p:sp>
      <p:sp>
        <p:nvSpPr>
          <p:cNvPr id="13" name="TextBox 6">
            <a:extLst>
              <a:ext uri="{FF2B5EF4-FFF2-40B4-BE49-F238E27FC236}">
                <a16:creationId xmlns="" xmlns:a16="http://schemas.microsoft.com/office/drawing/2014/main" id="{BF9920D5-B8B1-4DAE-A469-98ED8B4227E1}"/>
              </a:ext>
            </a:extLst>
          </p:cNvPr>
          <p:cNvSpPr txBox="1"/>
          <p:nvPr/>
        </p:nvSpPr>
        <p:spPr>
          <a:xfrm>
            <a:off x="142844" y="142852"/>
            <a:ext cx="5077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상품추천시스템</a:t>
            </a:r>
            <a:endParaRPr lang="ko-KR" altLang="en-US" sz="3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날짜 개체 틀 1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133600" cy="365125"/>
          </a:xfrm>
        </p:spPr>
        <p:txBody>
          <a:bodyPr/>
          <a:lstStyle/>
          <a:p>
            <a:r>
              <a:rPr lang="en-US" altLang="ko-KR" dirty="0"/>
              <a:t>2018-04-03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0" y="5229200"/>
            <a:ext cx="9144000" cy="162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마케팅의 정석</a:t>
            </a:r>
            <a:endParaRPr lang="en-US" altLang="ko-KR" dirty="0"/>
          </a:p>
          <a:p>
            <a:pPr algn="ctr"/>
            <a:r>
              <a:rPr lang="ko-KR" altLang="en-US" dirty="0"/>
              <a:t>상위 </a:t>
            </a:r>
            <a:r>
              <a:rPr lang="en-US" altLang="ko-KR" dirty="0"/>
              <a:t>20%</a:t>
            </a:r>
            <a:r>
              <a:rPr lang="ko-KR" altLang="en-US" dirty="0"/>
              <a:t>의 고객이 </a:t>
            </a:r>
            <a:r>
              <a:rPr lang="en-US" altLang="ko-KR" dirty="0"/>
              <a:t>80%</a:t>
            </a:r>
            <a:r>
              <a:rPr lang="ko-KR" altLang="en-US" dirty="0"/>
              <a:t>의 매출을 차지한다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625851"/>
            <a:ext cx="4176464" cy="29552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625851"/>
            <a:ext cx="4018643" cy="2955277"/>
          </a:xfrm>
          <a:prstGeom prst="rect">
            <a:avLst/>
          </a:prstGeom>
        </p:spPr>
      </p:pic>
      <p:sp>
        <p:nvSpPr>
          <p:cNvPr id="14" name="양쪽 대괄호 13"/>
          <p:cNvSpPr/>
          <p:nvPr/>
        </p:nvSpPr>
        <p:spPr>
          <a:xfrm>
            <a:off x="2879812" y="1044580"/>
            <a:ext cx="3240360" cy="368196"/>
          </a:xfrm>
          <a:prstGeom prst="bracketPair">
            <a:avLst>
              <a:gd name="adj" fmla="val 101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파레토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법칙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(Pareto Law)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16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기획 여승은</a:t>
            </a:r>
          </a:p>
        </p:txBody>
      </p:sp>
      <p:sp>
        <p:nvSpPr>
          <p:cNvPr id="11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3795722" y="6492875"/>
            <a:ext cx="2133600" cy="365125"/>
          </a:xfrm>
        </p:spPr>
        <p:txBody>
          <a:bodyPr/>
          <a:lstStyle/>
          <a:p>
            <a:fld id="{4E52899F-B6AD-4270-801A-BD471463C794}" type="slidenum">
              <a:rPr lang="ko-KR" altLang="en-US" smtClean="0"/>
              <a:pPr/>
              <a:t>6</a:t>
            </a:fld>
            <a:r>
              <a:rPr lang="ko-KR" altLang="en-US" dirty="0"/>
              <a:t> </a:t>
            </a:r>
            <a:r>
              <a:rPr lang="en-US" altLang="ko-KR" dirty="0"/>
              <a:t>/ 18</a:t>
            </a:r>
            <a:endParaRPr lang="ko-KR" altLang="en-US" dirty="0"/>
          </a:p>
        </p:txBody>
      </p:sp>
      <p:sp>
        <p:nvSpPr>
          <p:cNvPr id="13" name="TextBox 6">
            <a:extLst>
              <a:ext uri="{FF2B5EF4-FFF2-40B4-BE49-F238E27FC236}">
                <a16:creationId xmlns="" xmlns:a16="http://schemas.microsoft.com/office/drawing/2014/main" id="{BF9920D5-B8B1-4DAE-A469-98ED8B4227E1}"/>
              </a:ext>
            </a:extLst>
          </p:cNvPr>
          <p:cNvSpPr txBox="1"/>
          <p:nvPr/>
        </p:nvSpPr>
        <p:spPr>
          <a:xfrm>
            <a:off x="142844" y="142852"/>
            <a:ext cx="5077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상품추천시스템</a:t>
            </a:r>
            <a:endParaRPr lang="ko-KR" altLang="en-US" sz="3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날짜 개체 틀 1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133600" cy="365125"/>
          </a:xfrm>
        </p:spPr>
        <p:txBody>
          <a:bodyPr/>
          <a:lstStyle/>
          <a:p>
            <a:r>
              <a:rPr lang="en-US" altLang="ko-KR" dirty="0"/>
              <a:t>2018-04-03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0" y="5229200"/>
            <a:ext cx="9144000" cy="162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 err="1"/>
              <a:t>와이어드</a:t>
            </a:r>
            <a:r>
              <a:rPr lang="en-US" altLang="ko-KR" dirty="0"/>
              <a:t>&gt;</a:t>
            </a:r>
            <a:r>
              <a:rPr lang="ko-KR" altLang="en-US" dirty="0"/>
              <a:t>의 편집장 </a:t>
            </a:r>
            <a:r>
              <a:rPr lang="ko-KR" altLang="en-US" dirty="0" err="1"/>
              <a:t>크리스</a:t>
            </a:r>
            <a:r>
              <a:rPr lang="ko-KR" altLang="en-US" dirty="0"/>
              <a:t> </a:t>
            </a:r>
            <a:r>
              <a:rPr lang="ko-KR" altLang="en-US" dirty="0" err="1"/>
              <a:t>앤더슨이</a:t>
            </a:r>
            <a:r>
              <a:rPr lang="ko-KR" altLang="en-US" dirty="0"/>
              <a:t> 고안한 법칙</a:t>
            </a:r>
            <a:endParaRPr lang="en-US" altLang="ko-KR" dirty="0"/>
          </a:p>
          <a:p>
            <a:pPr algn="ctr"/>
            <a:r>
              <a:rPr lang="ko-KR" altLang="en-US" dirty="0"/>
              <a:t>하위 </a:t>
            </a:r>
            <a:r>
              <a:rPr lang="en-US" altLang="ko-KR" dirty="0"/>
              <a:t>80%</a:t>
            </a:r>
            <a:r>
              <a:rPr lang="ko-KR" altLang="en-US" dirty="0"/>
              <a:t>에 해당하는 다수가 상위 </a:t>
            </a:r>
            <a:r>
              <a:rPr lang="en-US" altLang="ko-KR" dirty="0"/>
              <a:t>20%</a:t>
            </a:r>
            <a:r>
              <a:rPr lang="ko-KR" altLang="en-US" dirty="0"/>
              <a:t>보다 더 뛰어난 가치 창출</a:t>
            </a:r>
          </a:p>
        </p:txBody>
      </p:sp>
      <p:sp>
        <p:nvSpPr>
          <p:cNvPr id="14" name="양쪽 대괄호 13"/>
          <p:cNvSpPr/>
          <p:nvPr/>
        </p:nvSpPr>
        <p:spPr>
          <a:xfrm>
            <a:off x="2879812" y="930103"/>
            <a:ext cx="3636404" cy="368196"/>
          </a:xfrm>
          <a:prstGeom prst="bracketPair">
            <a:avLst>
              <a:gd name="adj" fmla="val 101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롱테일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법칙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(Long tail Theory)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405162"/>
            <a:ext cx="5867906" cy="373077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199012" y="1732634"/>
            <a:ext cx="3842320" cy="9131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수요곡선의 </a:t>
            </a:r>
            <a:r>
              <a:rPr lang="ko-KR" altLang="en-US" sz="1400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꼬리부분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차지하는 비중이 커지면서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틈새 상품 시장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중요해지고 있다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5004048" y="3509364"/>
            <a:ext cx="1399198" cy="2828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04578" y="3277599"/>
            <a:ext cx="537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 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23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기획 여승은</a:t>
            </a:r>
          </a:p>
        </p:txBody>
      </p:sp>
      <p:sp>
        <p:nvSpPr>
          <p:cNvPr id="11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3795722" y="6492875"/>
            <a:ext cx="2133600" cy="365125"/>
          </a:xfrm>
        </p:spPr>
        <p:txBody>
          <a:bodyPr/>
          <a:lstStyle/>
          <a:p>
            <a:fld id="{4E52899F-B6AD-4270-801A-BD471463C794}" type="slidenum">
              <a:rPr lang="ko-KR" altLang="en-US" smtClean="0"/>
              <a:pPr/>
              <a:t>7</a:t>
            </a:fld>
            <a:r>
              <a:rPr lang="ko-KR" altLang="en-US" dirty="0"/>
              <a:t> </a:t>
            </a:r>
            <a:r>
              <a:rPr lang="en-US" altLang="ko-KR" dirty="0"/>
              <a:t>/ 18</a:t>
            </a:r>
            <a:endParaRPr lang="ko-KR" altLang="en-US" dirty="0"/>
          </a:p>
        </p:txBody>
      </p:sp>
      <p:sp>
        <p:nvSpPr>
          <p:cNvPr id="13" name="TextBox 6">
            <a:extLst>
              <a:ext uri="{FF2B5EF4-FFF2-40B4-BE49-F238E27FC236}">
                <a16:creationId xmlns="" xmlns:a16="http://schemas.microsoft.com/office/drawing/2014/main" id="{BF9920D5-B8B1-4DAE-A469-98ED8B4227E1}"/>
              </a:ext>
            </a:extLst>
          </p:cNvPr>
          <p:cNvSpPr txBox="1"/>
          <p:nvPr/>
        </p:nvSpPr>
        <p:spPr>
          <a:xfrm>
            <a:off x="142844" y="142852"/>
            <a:ext cx="5077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상품추천시스템</a:t>
            </a:r>
            <a:endParaRPr lang="ko-KR" altLang="en-US" sz="3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날짜 개체 틀 1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133600" cy="365125"/>
          </a:xfrm>
        </p:spPr>
        <p:txBody>
          <a:bodyPr/>
          <a:lstStyle/>
          <a:p>
            <a:r>
              <a:rPr lang="en-US" altLang="ko-KR" dirty="0"/>
              <a:t>2018-04-03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0" y="5229200"/>
            <a:ext cx="9144000" cy="162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세계적인 온라인 서점 </a:t>
            </a:r>
            <a:r>
              <a:rPr lang="ko-KR" altLang="en-US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아마존닷컴과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구글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롱테일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법칙의 전형적인 사례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00" y="1412776"/>
            <a:ext cx="3600400" cy="3242388"/>
          </a:xfrm>
          <a:prstGeom prst="rect">
            <a:avLst/>
          </a:prstGeom>
        </p:spPr>
      </p:pic>
      <p:pic>
        <p:nvPicPr>
          <p:cNvPr id="7170" name="Picture 2" descr="êµ¬ê¸ ë¡ê³ 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204864"/>
            <a:ext cx="4147964" cy="200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02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기획 여승은</a:t>
            </a:r>
          </a:p>
        </p:txBody>
      </p:sp>
      <p:sp>
        <p:nvSpPr>
          <p:cNvPr id="11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3795722" y="6492875"/>
            <a:ext cx="2133600" cy="365125"/>
          </a:xfrm>
        </p:spPr>
        <p:txBody>
          <a:bodyPr/>
          <a:lstStyle/>
          <a:p>
            <a:fld id="{4E52899F-B6AD-4270-801A-BD471463C794}" type="slidenum">
              <a:rPr lang="ko-KR" altLang="en-US" smtClean="0"/>
              <a:pPr/>
              <a:t>8</a:t>
            </a:fld>
            <a:r>
              <a:rPr lang="ko-KR" altLang="en-US" dirty="0"/>
              <a:t> </a:t>
            </a:r>
            <a:r>
              <a:rPr lang="en-US" altLang="ko-KR" dirty="0"/>
              <a:t>/ 18</a:t>
            </a:r>
            <a:endParaRPr lang="ko-KR" altLang="en-US" dirty="0"/>
          </a:p>
        </p:txBody>
      </p:sp>
      <p:sp>
        <p:nvSpPr>
          <p:cNvPr id="13" name="TextBox 6">
            <a:extLst>
              <a:ext uri="{FF2B5EF4-FFF2-40B4-BE49-F238E27FC236}">
                <a16:creationId xmlns="" xmlns:a16="http://schemas.microsoft.com/office/drawing/2014/main" id="{BF9920D5-B8B1-4DAE-A469-98ED8B4227E1}"/>
              </a:ext>
            </a:extLst>
          </p:cNvPr>
          <p:cNvSpPr txBox="1"/>
          <p:nvPr/>
        </p:nvSpPr>
        <p:spPr>
          <a:xfrm>
            <a:off x="142844" y="142852"/>
            <a:ext cx="5077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상품추천시스템</a:t>
            </a:r>
            <a:endParaRPr lang="ko-KR" altLang="en-US" sz="3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날짜 개체 틀 1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133600" cy="365125"/>
          </a:xfrm>
        </p:spPr>
        <p:txBody>
          <a:bodyPr/>
          <a:lstStyle/>
          <a:p>
            <a:r>
              <a:rPr lang="en-US" altLang="ko-KR" dirty="0"/>
              <a:t>2018-04-03</a:t>
            </a:r>
            <a:endParaRPr lang="ko-KR" altLang="en-US" dirty="0"/>
          </a:p>
        </p:txBody>
      </p:sp>
      <p:grpSp>
        <p:nvGrpSpPr>
          <p:cNvPr id="38" name="그룹 37"/>
          <p:cNvGrpSpPr/>
          <p:nvPr/>
        </p:nvGrpSpPr>
        <p:grpSpPr>
          <a:xfrm>
            <a:off x="1331640" y="1772816"/>
            <a:ext cx="6624736" cy="3090084"/>
            <a:chOff x="1872526" y="1852675"/>
            <a:chExt cx="6107752" cy="3090084"/>
          </a:xfrm>
        </p:grpSpPr>
        <p:grpSp>
          <p:nvGrpSpPr>
            <p:cNvPr id="35" name="그룹 34"/>
            <p:cNvGrpSpPr/>
            <p:nvPr/>
          </p:nvGrpSpPr>
          <p:grpSpPr>
            <a:xfrm>
              <a:off x="2267744" y="1852675"/>
              <a:ext cx="5010456" cy="2744688"/>
              <a:chOff x="2267744" y="1852675"/>
              <a:chExt cx="5010456" cy="2744688"/>
            </a:xfrm>
          </p:grpSpPr>
          <p:cxnSp>
            <p:nvCxnSpPr>
              <p:cNvPr id="31" name="직선 연결선 30"/>
              <p:cNvCxnSpPr>
                <a:stCxn id="21" idx="2"/>
              </p:cNvCxnSpPr>
              <p:nvPr/>
            </p:nvCxnSpPr>
            <p:spPr>
              <a:xfrm>
                <a:off x="7059686" y="4293096"/>
                <a:ext cx="69517" cy="288032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그룹 32"/>
              <p:cNvGrpSpPr/>
              <p:nvPr/>
            </p:nvGrpSpPr>
            <p:grpSpPr>
              <a:xfrm>
                <a:off x="2267744" y="1852675"/>
                <a:ext cx="5010456" cy="2744688"/>
                <a:chOff x="2300338" y="1852675"/>
                <a:chExt cx="5010456" cy="2744688"/>
              </a:xfrm>
            </p:grpSpPr>
            <p:grpSp>
              <p:nvGrpSpPr>
                <p:cNvPr id="10" name="그룹 9"/>
                <p:cNvGrpSpPr/>
                <p:nvPr/>
              </p:nvGrpSpPr>
              <p:grpSpPr>
                <a:xfrm>
                  <a:off x="2414250" y="1852675"/>
                  <a:ext cx="4896544" cy="2744688"/>
                  <a:chOff x="1259632" y="1484784"/>
                  <a:chExt cx="4896544" cy="2744688"/>
                </a:xfrm>
              </p:grpSpPr>
              <p:cxnSp>
                <p:nvCxnSpPr>
                  <p:cNvPr id="6" name="직선 화살표 연결선 5"/>
                  <p:cNvCxnSpPr/>
                  <p:nvPr/>
                </p:nvCxnSpPr>
                <p:spPr>
                  <a:xfrm flipV="1">
                    <a:off x="1259632" y="1484784"/>
                    <a:ext cx="0" cy="273630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직선 화살표 연결선 11"/>
                  <p:cNvCxnSpPr/>
                  <p:nvPr/>
                </p:nvCxnSpPr>
                <p:spPr>
                  <a:xfrm flipV="1">
                    <a:off x="1259632" y="4221088"/>
                    <a:ext cx="4896544" cy="838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자유형 20"/>
                <p:cNvSpPr/>
                <p:nvPr/>
              </p:nvSpPr>
              <p:spPr>
                <a:xfrm>
                  <a:off x="2483768" y="2276872"/>
                  <a:ext cx="4608512" cy="2016224"/>
                </a:xfrm>
                <a:custGeom>
                  <a:avLst/>
                  <a:gdLst>
                    <a:gd name="connsiteX0" fmla="*/ 0 w 4447713"/>
                    <a:gd name="connsiteY0" fmla="*/ 0 h 2192784"/>
                    <a:gd name="connsiteX1" fmla="*/ 932156 w 4447713"/>
                    <a:gd name="connsiteY1" fmla="*/ 1171852 h 2192784"/>
                    <a:gd name="connsiteX2" fmla="*/ 4447713 w 4447713"/>
                    <a:gd name="connsiteY2" fmla="*/ 2192784 h 2192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447713" h="2192784">
                      <a:moveTo>
                        <a:pt x="0" y="0"/>
                      </a:moveTo>
                      <a:cubicBezTo>
                        <a:pt x="95435" y="403194"/>
                        <a:pt x="190871" y="806388"/>
                        <a:pt x="932156" y="1171852"/>
                      </a:cubicBezTo>
                      <a:cubicBezTo>
                        <a:pt x="1673442" y="1537316"/>
                        <a:pt x="3784847" y="2052221"/>
                        <a:pt x="4447713" y="2192784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3" name="직선 연결선 22"/>
                <p:cNvCxnSpPr/>
                <p:nvPr/>
              </p:nvCxnSpPr>
              <p:spPr>
                <a:xfrm>
                  <a:off x="3707904" y="1870170"/>
                  <a:ext cx="0" cy="2710958"/>
                </a:xfrm>
                <a:prstGeom prst="line">
                  <a:avLst/>
                </a:prstGeom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Box 28"/>
                <p:cNvSpPr txBox="1"/>
                <p:nvPr/>
              </p:nvSpPr>
              <p:spPr>
                <a:xfrm>
                  <a:off x="2300338" y="3747037"/>
                  <a:ext cx="1495384" cy="83099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ko-KR" altLang="en-US" sz="1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온</a:t>
                  </a:r>
                  <a:r>
                    <a:rPr lang="en-US" altLang="ko-KR" sz="1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/</a:t>
                  </a:r>
                  <a:r>
                    <a:rPr lang="ko-KR" altLang="en-US" sz="1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오프라인에서</a:t>
                  </a:r>
                  <a:endParaRPr lang="en-US" altLang="ko-KR" sz="1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/>
                  <a:r>
                    <a:rPr lang="ko-KR" altLang="en-US" sz="1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공통으로</a:t>
                  </a:r>
                  <a:endParaRPr lang="en-US" altLang="ko-KR" sz="1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/>
                  <a:r>
                    <a:rPr lang="ko-KR" altLang="en-US" sz="1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판매하는 </a:t>
                  </a:r>
                  <a:r>
                    <a:rPr lang="ko-KR" altLang="en-US" sz="1200" b="1" dirty="0" err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도서류</a:t>
                  </a:r>
                  <a:endParaRPr lang="en-US" altLang="ko-KR" sz="1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/>
                  <a:r>
                    <a:rPr lang="en-US" altLang="ko-KR" sz="1200" b="1" dirty="0">
                      <a:solidFill>
                        <a:srgbClr val="C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(</a:t>
                  </a:r>
                  <a:r>
                    <a:rPr lang="ko-KR" altLang="en-US" sz="1200" b="1" dirty="0">
                      <a:solidFill>
                        <a:srgbClr val="C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전통 수요영역</a:t>
                  </a:r>
                  <a:r>
                    <a:rPr lang="en-US" altLang="ko-KR" sz="1200" b="1" dirty="0">
                      <a:solidFill>
                        <a:srgbClr val="C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)</a:t>
                  </a:r>
                  <a:endParaRPr lang="ko-KR" altLang="en-US" sz="1200" b="1" dirty="0">
                    <a:solidFill>
                      <a:srgbClr val="C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3563888" y="4091595"/>
                  <a:ext cx="2930136" cy="461665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ko-KR" altLang="en-US" sz="1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온라인 서점에서 판매하는 </a:t>
                  </a:r>
                  <a:r>
                    <a:rPr lang="ko-KR" altLang="en-US" sz="1200" b="1" dirty="0" err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도서류</a:t>
                  </a:r>
                  <a:endParaRPr lang="en-US" altLang="ko-KR" sz="1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/>
                  <a:r>
                    <a:rPr lang="en-US" altLang="ko-KR" sz="1200" b="1" dirty="0">
                      <a:solidFill>
                        <a:srgbClr val="C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(</a:t>
                  </a:r>
                  <a:r>
                    <a:rPr lang="ko-KR" altLang="en-US" sz="1200" b="1" dirty="0" err="1">
                      <a:solidFill>
                        <a:srgbClr val="C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롱테일에</a:t>
                  </a:r>
                  <a:r>
                    <a:rPr lang="ko-KR" altLang="en-US" sz="1200" b="1" dirty="0">
                      <a:solidFill>
                        <a:srgbClr val="C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의한 새로운 수요 영역</a:t>
                  </a:r>
                  <a:r>
                    <a:rPr lang="en-US" altLang="ko-KR" sz="1200" b="1" dirty="0">
                      <a:solidFill>
                        <a:srgbClr val="C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)</a:t>
                  </a:r>
                  <a:endParaRPr lang="ko-KR" altLang="en-US" sz="1200" b="1" dirty="0">
                    <a:solidFill>
                      <a:srgbClr val="C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39" name="TextBox 10"/>
            <p:cNvSpPr txBox="1"/>
            <p:nvPr/>
          </p:nvSpPr>
          <p:spPr>
            <a:xfrm>
              <a:off x="4053352" y="4656318"/>
              <a:ext cx="1404156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latin typeface="나눔고딕" pitchFamily="50" charset="-127"/>
                  <a:ea typeface="나눔고딕" pitchFamily="50" charset="-127"/>
                </a:rPr>
                <a:t>꼬리</a:t>
              </a:r>
              <a:r>
                <a:rPr lang="en-US" altLang="ko-KR" sz="1200" dirty="0"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lang="ko-KR" altLang="en-US" sz="1200" dirty="0">
                  <a:latin typeface="나눔고딕" pitchFamily="50" charset="-127"/>
                  <a:ea typeface="나눔고딕" pitchFamily="50" charset="-127"/>
                </a:rPr>
                <a:t>틈새상품</a:t>
              </a:r>
              <a:r>
                <a:rPr lang="en-US" altLang="ko-KR" sz="1200" dirty="0">
                  <a:latin typeface="나눔고딕" pitchFamily="50" charset="-127"/>
                  <a:ea typeface="나눔고딕" pitchFamily="50" charset="-127"/>
                </a:rPr>
                <a:t>)</a:t>
              </a:r>
            </a:p>
          </p:txBody>
        </p:sp>
        <p:sp>
          <p:nvSpPr>
            <p:cNvPr id="40" name="TextBox 10"/>
            <p:cNvSpPr txBox="1"/>
            <p:nvPr/>
          </p:nvSpPr>
          <p:spPr>
            <a:xfrm>
              <a:off x="6576122" y="4656318"/>
              <a:ext cx="1404156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>
                  <a:latin typeface="나눔고딕" pitchFamily="50" charset="-127"/>
                  <a:ea typeface="나눔고딕" pitchFamily="50" charset="-127"/>
                </a:rPr>
                <a:t>제품순위</a:t>
              </a:r>
              <a:endParaRPr lang="en-US" altLang="ko-KR" sz="12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1" name="TextBox 10"/>
            <p:cNvSpPr txBox="1"/>
            <p:nvPr/>
          </p:nvSpPr>
          <p:spPr>
            <a:xfrm>
              <a:off x="1872526" y="1870170"/>
              <a:ext cx="437122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>
                  <a:latin typeface="나눔고딕" pitchFamily="50" charset="-127"/>
                  <a:ea typeface="나눔고딕" pitchFamily="50" charset="-127"/>
                </a:rPr>
                <a:t>판</a:t>
              </a:r>
              <a:endParaRPr lang="en-US" altLang="ko-KR" sz="1200" b="1" dirty="0"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ko-KR" altLang="en-US" sz="1200" b="1" dirty="0">
                  <a:latin typeface="나눔고딕" pitchFamily="50" charset="-127"/>
                  <a:ea typeface="나눔고딕" pitchFamily="50" charset="-127"/>
                </a:rPr>
                <a:t>매</a:t>
              </a:r>
              <a:endParaRPr lang="en-US" altLang="ko-KR" sz="1200" b="1" dirty="0"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ko-KR" altLang="en-US" sz="1200" b="1" dirty="0">
                  <a:latin typeface="나눔고딕" pitchFamily="50" charset="-127"/>
                  <a:ea typeface="나눔고딕" pitchFamily="50" charset="-127"/>
                </a:rPr>
                <a:t>량</a:t>
              </a:r>
              <a:endParaRPr lang="en-US" altLang="ko-KR" sz="12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2" name="TextBox 10"/>
            <p:cNvSpPr txBox="1"/>
            <p:nvPr/>
          </p:nvSpPr>
          <p:spPr>
            <a:xfrm>
              <a:off x="2267738" y="4665760"/>
              <a:ext cx="1340664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latin typeface="나눔고딕" pitchFamily="50" charset="-127"/>
                  <a:ea typeface="나눔고딕" pitchFamily="50" charset="-127"/>
                </a:rPr>
                <a:t>     </a:t>
              </a:r>
              <a:r>
                <a:rPr lang="ko-KR" altLang="en-US" sz="1200" dirty="0">
                  <a:latin typeface="나눔고딕" pitchFamily="50" charset="-127"/>
                  <a:ea typeface="나눔고딕" pitchFamily="50" charset="-127"/>
                </a:rPr>
                <a:t>머리</a:t>
              </a:r>
              <a:r>
                <a:rPr lang="en-US" altLang="ko-KR" sz="1200" dirty="0"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lang="ko-KR" altLang="en-US" sz="1200" dirty="0">
                  <a:latin typeface="나눔고딕" pitchFamily="50" charset="-127"/>
                  <a:ea typeface="나눔고딕" pitchFamily="50" charset="-127"/>
                </a:rPr>
                <a:t>히트상품</a:t>
              </a:r>
              <a:r>
                <a:rPr lang="en-US" altLang="ko-KR" sz="1200" dirty="0">
                  <a:latin typeface="나눔고딕" pitchFamily="50" charset="-127"/>
                  <a:ea typeface="나눔고딕" pitchFamily="50" charset="-127"/>
                </a:rPr>
                <a:t>)</a:t>
              </a:r>
            </a:p>
          </p:txBody>
        </p:sp>
        <p:sp>
          <p:nvSpPr>
            <p:cNvPr id="43" name="TextBox 10"/>
            <p:cNvSpPr txBox="1"/>
            <p:nvPr/>
          </p:nvSpPr>
          <p:spPr>
            <a:xfrm>
              <a:off x="2160935" y="4656318"/>
              <a:ext cx="259649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latin typeface="나눔고딕" pitchFamily="50" charset="-127"/>
                  <a:ea typeface="나눔고딕" pitchFamily="50" charset="-127"/>
                </a:rPr>
                <a:t>0</a:t>
              </a: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4109125" y="2138058"/>
            <a:ext cx="3842320" cy="9131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구글의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경우에도 소수의 대기업이 아닌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다수의 소규모 업체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광고수익을 거두는 사례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8EBC8B7F-55BB-47D8-B01F-D86FDCE0C184}"/>
              </a:ext>
            </a:extLst>
          </p:cNvPr>
          <p:cNvSpPr/>
          <p:nvPr/>
        </p:nvSpPr>
        <p:spPr>
          <a:xfrm>
            <a:off x="899592" y="5234479"/>
            <a:ext cx="7386672" cy="100806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아마존 </a:t>
            </a:r>
            <a:r>
              <a:rPr lang="ko-KR" altLang="en-US" sz="1400" dirty="0" err="1">
                <a:solidFill>
                  <a:schemeClr val="tx1"/>
                </a:solidFill>
              </a:rPr>
              <a:t>닷컴의</a:t>
            </a:r>
            <a:r>
              <a:rPr lang="ko-KR" altLang="en-US" sz="1400" dirty="0">
                <a:solidFill>
                  <a:schemeClr val="tx1"/>
                </a:solidFill>
              </a:rPr>
              <a:t> 전체 수익 가운데 절반 이상은 오프라인 서점에서는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찾아볼 수도 없는 비주류 단행본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희귀본</a:t>
            </a:r>
            <a:r>
              <a:rPr lang="ko-KR" altLang="en-US" sz="1400" dirty="0">
                <a:solidFill>
                  <a:schemeClr val="tx1"/>
                </a:solidFill>
              </a:rPr>
              <a:t> 등에 의해 창출</a:t>
            </a:r>
          </a:p>
        </p:txBody>
      </p:sp>
    </p:spTree>
    <p:extLst>
      <p:ext uri="{BB962C8B-B14F-4D97-AF65-F5344CB8AC3E}">
        <p14:creationId xmlns:p14="http://schemas.microsoft.com/office/powerpoint/2010/main" val="140837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기획 여승은</a:t>
            </a:r>
          </a:p>
        </p:txBody>
      </p:sp>
      <p:sp>
        <p:nvSpPr>
          <p:cNvPr id="11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3795722" y="6492875"/>
            <a:ext cx="2133600" cy="365125"/>
          </a:xfrm>
        </p:spPr>
        <p:txBody>
          <a:bodyPr/>
          <a:lstStyle/>
          <a:p>
            <a:fld id="{4E52899F-B6AD-4270-801A-BD471463C794}" type="slidenum">
              <a:rPr lang="ko-KR" altLang="en-US" smtClean="0"/>
              <a:pPr/>
              <a:t>9</a:t>
            </a:fld>
            <a:r>
              <a:rPr lang="ko-KR" altLang="en-US" dirty="0"/>
              <a:t> </a:t>
            </a:r>
            <a:r>
              <a:rPr lang="en-US" altLang="ko-KR" dirty="0"/>
              <a:t>/ 18</a:t>
            </a:r>
            <a:endParaRPr lang="ko-KR" altLang="en-US" dirty="0"/>
          </a:p>
        </p:txBody>
      </p:sp>
      <p:sp>
        <p:nvSpPr>
          <p:cNvPr id="13" name="TextBox 6">
            <a:extLst>
              <a:ext uri="{FF2B5EF4-FFF2-40B4-BE49-F238E27FC236}">
                <a16:creationId xmlns="" xmlns:a16="http://schemas.microsoft.com/office/drawing/2014/main" id="{BF9920D5-B8B1-4DAE-A469-98ED8B4227E1}"/>
              </a:ext>
            </a:extLst>
          </p:cNvPr>
          <p:cNvSpPr txBox="1"/>
          <p:nvPr/>
        </p:nvSpPr>
        <p:spPr>
          <a:xfrm>
            <a:off x="142844" y="142852"/>
            <a:ext cx="5077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상품추천시스템</a:t>
            </a:r>
            <a:endParaRPr lang="ko-KR" altLang="en-US" sz="3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날짜 개체 틀 1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133600" cy="365125"/>
          </a:xfrm>
        </p:spPr>
        <p:txBody>
          <a:bodyPr/>
          <a:lstStyle/>
          <a:p>
            <a:r>
              <a:rPr lang="en-US" altLang="ko-KR" dirty="0"/>
              <a:t>2018-04-03</a:t>
            </a:r>
            <a:endParaRPr lang="ko-KR" altLang="en-US" dirty="0"/>
          </a:p>
        </p:txBody>
      </p:sp>
      <p:pic>
        <p:nvPicPr>
          <p:cNvPr id="8194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87215"/>
            <a:ext cx="2337048" cy="354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45"/>
          <p:cNvSpPr/>
          <p:nvPr/>
        </p:nvSpPr>
        <p:spPr>
          <a:xfrm>
            <a:off x="395536" y="1028983"/>
            <a:ext cx="3842320" cy="9131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1988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산악인의 실제 생존 실화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TOUCHING THE VOID</a:t>
            </a:r>
          </a:p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평가 대비 판매 저조 </a:t>
            </a:r>
          </a:p>
        </p:txBody>
      </p:sp>
      <p:pic>
        <p:nvPicPr>
          <p:cNvPr id="8196" name="Picture 4" descr="INTO THIN AIR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576" y="1577262"/>
            <a:ext cx="2233887" cy="335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왼쪽/오른쪽 화살표 1"/>
          <p:cNvSpPr/>
          <p:nvPr/>
        </p:nvSpPr>
        <p:spPr>
          <a:xfrm>
            <a:off x="3546912" y="3429000"/>
            <a:ext cx="2104256" cy="50405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070359" y="1027130"/>
            <a:ext cx="3842320" cy="9131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뒤 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BEST SELLER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생존 소설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INTO THIN AIR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721324" y="2572095"/>
            <a:ext cx="1755431" cy="7848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유사성 판단을 통하여 묶음 상품으로 추천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8EBC8B7F-55BB-47D8-B01F-D86FDCE0C184}"/>
              </a:ext>
            </a:extLst>
          </p:cNvPr>
          <p:cNvSpPr/>
          <p:nvPr/>
        </p:nvSpPr>
        <p:spPr>
          <a:xfrm>
            <a:off x="1038185" y="5295538"/>
            <a:ext cx="7386672" cy="100806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아마존 추천 시스템의 성공 사례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37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8560</TotalTime>
  <Words>2044</Words>
  <Application>Microsoft Office PowerPoint</Application>
  <PresentationFormat>화면 슬라이드 쇼(4:3)</PresentationFormat>
  <Paragraphs>915</Paragraphs>
  <Slides>20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나눔고딕</vt:lpstr>
      <vt:lpstr>나눔고딕 ExtraBold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여승은</dc:creator>
  <cp:lastModifiedBy>yeo seungeun</cp:lastModifiedBy>
  <cp:revision>869</cp:revision>
  <cp:lastPrinted>2018-04-16T04:49:36Z</cp:lastPrinted>
  <dcterms:created xsi:type="dcterms:W3CDTF">2017-09-18T08:28:24Z</dcterms:created>
  <dcterms:modified xsi:type="dcterms:W3CDTF">2019-08-06T06:49:06Z</dcterms:modified>
</cp:coreProperties>
</file>